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57" r:id="rId3"/>
    <p:sldId id="258" r:id="rId4"/>
    <p:sldId id="259" r:id="rId5"/>
    <p:sldId id="261" r:id="rId6"/>
    <p:sldId id="266" r:id="rId7"/>
    <p:sldId id="260" r:id="rId8"/>
    <p:sldId id="267" r:id="rId9"/>
    <p:sldId id="262" r:id="rId10"/>
    <p:sldId id="263" r:id="rId11"/>
    <p:sldId id="264"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71" autoAdjust="0"/>
    <p:restoredTop sz="94660"/>
  </p:normalViewPr>
  <p:slideViewPr>
    <p:cSldViewPr snapToGrid="0">
      <p:cViewPr>
        <p:scale>
          <a:sx n="76" d="100"/>
          <a:sy n="76" d="100"/>
        </p:scale>
        <p:origin x="-426"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E5BB0A-2C8B-44CC-9814-9E767B8A7BA5}" type="datetimeFigureOut">
              <a:rPr lang="en-AU" smtClean="0"/>
              <a:t>14/12/2017</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066B21-BCAA-469B-8942-5AC495285C10}" type="slidenum">
              <a:rPr lang="en-AU" smtClean="0"/>
              <a:t>‹#›</a:t>
            </a:fld>
            <a:endParaRPr lang="en-AU"/>
          </a:p>
        </p:txBody>
      </p:sp>
    </p:spTree>
    <p:extLst>
      <p:ext uri="{BB962C8B-B14F-4D97-AF65-F5344CB8AC3E}">
        <p14:creationId xmlns:p14="http://schemas.microsoft.com/office/powerpoint/2010/main" val="3728570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Why would anyone do a PhD on this stuff? Everything I needed to know about ethics I learned at kindergarten!</a:t>
            </a:r>
          </a:p>
        </p:txBody>
      </p:sp>
      <p:sp>
        <p:nvSpPr>
          <p:cNvPr id="4" name="Slide Number Placeholder 3"/>
          <p:cNvSpPr>
            <a:spLocks noGrp="1"/>
          </p:cNvSpPr>
          <p:nvPr>
            <p:ph type="sldNum" sz="quarter" idx="10"/>
          </p:nvPr>
        </p:nvSpPr>
        <p:spPr/>
        <p:txBody>
          <a:bodyPr/>
          <a:lstStyle/>
          <a:p>
            <a:fld id="{FB066B21-BCAA-469B-8942-5AC495285C10}" type="slidenum">
              <a:rPr lang="en-AU" smtClean="0"/>
              <a:t>3</a:t>
            </a:fld>
            <a:endParaRPr lang="en-AU"/>
          </a:p>
        </p:txBody>
      </p:sp>
    </p:spTree>
    <p:extLst>
      <p:ext uri="{BB962C8B-B14F-4D97-AF65-F5344CB8AC3E}">
        <p14:creationId xmlns:p14="http://schemas.microsoft.com/office/powerpoint/2010/main" val="98124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7 Steps. Though we can categorize these differently (eg 5 step, etc.)</a:t>
            </a:r>
          </a:p>
          <a:p>
            <a:r>
              <a:rPr lang="en-AU" dirty="0"/>
              <a:t>Judgment for correct, defensible, reasonable, arguable, decent position</a:t>
            </a:r>
          </a:p>
        </p:txBody>
      </p:sp>
      <p:sp>
        <p:nvSpPr>
          <p:cNvPr id="4" name="Slide Number Placeholder 3"/>
          <p:cNvSpPr>
            <a:spLocks noGrp="1"/>
          </p:cNvSpPr>
          <p:nvPr>
            <p:ph type="sldNum" sz="quarter" idx="10"/>
          </p:nvPr>
        </p:nvSpPr>
        <p:spPr/>
        <p:txBody>
          <a:bodyPr/>
          <a:lstStyle/>
          <a:p>
            <a:fld id="{FB066B21-BCAA-469B-8942-5AC495285C10}" type="slidenum">
              <a:rPr lang="en-AU" smtClean="0"/>
              <a:t>4</a:t>
            </a:fld>
            <a:endParaRPr lang="en-AU"/>
          </a:p>
        </p:txBody>
      </p:sp>
    </p:spTree>
    <p:extLst>
      <p:ext uri="{BB962C8B-B14F-4D97-AF65-F5344CB8AC3E}">
        <p14:creationId xmlns:p14="http://schemas.microsoft.com/office/powerpoint/2010/main" val="3068993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B066B21-BCAA-469B-8942-5AC495285C10}" type="slidenum">
              <a:rPr lang="en-AU" smtClean="0"/>
              <a:t>5</a:t>
            </a:fld>
            <a:endParaRPr lang="en-AU"/>
          </a:p>
        </p:txBody>
      </p:sp>
    </p:spTree>
    <p:extLst>
      <p:ext uri="{BB962C8B-B14F-4D97-AF65-F5344CB8AC3E}">
        <p14:creationId xmlns:p14="http://schemas.microsoft.com/office/powerpoint/2010/main" val="3052120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Often it is more problem-solving to focus on fixing gaps in capacities and processes, rather than assuming the problem is a moral one.</a:t>
            </a:r>
          </a:p>
          <a:p>
            <a:endParaRPr lang="en-AU" dirty="0"/>
          </a:p>
        </p:txBody>
      </p:sp>
      <p:sp>
        <p:nvSpPr>
          <p:cNvPr id="4" name="Slide Number Placeholder 3"/>
          <p:cNvSpPr>
            <a:spLocks noGrp="1"/>
          </p:cNvSpPr>
          <p:nvPr>
            <p:ph type="sldNum" sz="quarter" idx="10"/>
          </p:nvPr>
        </p:nvSpPr>
        <p:spPr/>
        <p:txBody>
          <a:bodyPr/>
          <a:lstStyle/>
          <a:p>
            <a:fld id="{FB066B21-BCAA-469B-8942-5AC495285C10}" type="slidenum">
              <a:rPr lang="en-AU" smtClean="0"/>
              <a:t>7</a:t>
            </a:fld>
            <a:endParaRPr lang="en-AU"/>
          </a:p>
        </p:txBody>
      </p:sp>
    </p:spTree>
    <p:extLst>
      <p:ext uri="{BB962C8B-B14F-4D97-AF65-F5344CB8AC3E}">
        <p14:creationId xmlns:p14="http://schemas.microsoft.com/office/powerpoint/2010/main" val="3037228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B066B21-BCAA-469B-8942-5AC495285C10}" type="slidenum">
              <a:rPr lang="en-AU" smtClean="0"/>
              <a:t>9</a:t>
            </a:fld>
            <a:endParaRPr lang="en-AU"/>
          </a:p>
        </p:txBody>
      </p:sp>
    </p:spTree>
    <p:extLst>
      <p:ext uri="{BB962C8B-B14F-4D97-AF65-F5344CB8AC3E}">
        <p14:creationId xmlns:p14="http://schemas.microsoft.com/office/powerpoint/2010/main" val="40321218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B066B21-BCAA-469B-8942-5AC495285C10}" type="slidenum">
              <a:rPr lang="en-AU" smtClean="0"/>
              <a:t>10</a:t>
            </a:fld>
            <a:endParaRPr lang="en-AU"/>
          </a:p>
        </p:txBody>
      </p:sp>
    </p:spTree>
    <p:extLst>
      <p:ext uri="{BB962C8B-B14F-4D97-AF65-F5344CB8AC3E}">
        <p14:creationId xmlns:p14="http://schemas.microsoft.com/office/powerpoint/2010/main" val="2748524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B066B21-BCAA-469B-8942-5AC495285C10}" type="slidenum">
              <a:rPr lang="en-AU" smtClean="0"/>
              <a:t>11</a:t>
            </a:fld>
            <a:endParaRPr lang="en-AU"/>
          </a:p>
        </p:txBody>
      </p:sp>
    </p:spTree>
    <p:extLst>
      <p:ext uri="{BB962C8B-B14F-4D97-AF65-F5344CB8AC3E}">
        <p14:creationId xmlns:p14="http://schemas.microsoft.com/office/powerpoint/2010/main" val="875686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B066B21-BCAA-469B-8942-5AC495285C10}" type="slidenum">
              <a:rPr lang="en-AU" smtClean="0"/>
              <a:t>12</a:t>
            </a:fld>
            <a:endParaRPr lang="en-AU"/>
          </a:p>
        </p:txBody>
      </p:sp>
    </p:spTree>
    <p:extLst>
      <p:ext uri="{BB962C8B-B14F-4D97-AF65-F5344CB8AC3E}">
        <p14:creationId xmlns:p14="http://schemas.microsoft.com/office/powerpoint/2010/main" val="3061645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12/14/2017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12/14/2017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unswlawjournal.unsw.edu.au/sites/default/files/401-13.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90D7F0-50EF-493C-9A83-A867168BD5D4}"/>
              </a:ext>
            </a:extLst>
          </p:cNvPr>
          <p:cNvSpPr>
            <a:spLocks noGrp="1"/>
          </p:cNvSpPr>
          <p:nvPr>
            <p:ph type="ctrTitle"/>
          </p:nvPr>
        </p:nvSpPr>
        <p:spPr/>
        <p:txBody>
          <a:bodyPr/>
          <a:lstStyle/>
          <a:p>
            <a:r>
              <a:rPr lang="en-AU" dirty="0"/>
              <a:t>Ethical Decision-Making and Environmental Action</a:t>
            </a:r>
          </a:p>
        </p:txBody>
      </p:sp>
      <p:sp>
        <p:nvSpPr>
          <p:cNvPr id="3" name="Subtitle 2">
            <a:extLst>
              <a:ext uri="{FF2B5EF4-FFF2-40B4-BE49-F238E27FC236}">
                <a16:creationId xmlns:a16="http://schemas.microsoft.com/office/drawing/2014/main" xmlns="" id="{3C69A1A9-3A96-4121-9771-39FA0BD89D65}"/>
              </a:ext>
            </a:extLst>
          </p:cNvPr>
          <p:cNvSpPr>
            <a:spLocks noGrp="1"/>
          </p:cNvSpPr>
          <p:nvPr>
            <p:ph type="subTitle" idx="1"/>
          </p:nvPr>
        </p:nvSpPr>
        <p:spPr/>
        <p:txBody>
          <a:bodyPr>
            <a:normAutofit lnSpcReduction="10000"/>
          </a:bodyPr>
          <a:lstStyle/>
          <a:p>
            <a:r>
              <a:rPr lang="en-AU" dirty="0"/>
              <a:t>Dr Hugh Breakey</a:t>
            </a:r>
          </a:p>
          <a:p>
            <a:r>
              <a:rPr lang="en-AU" dirty="0"/>
              <a:t>Research Fellow</a:t>
            </a:r>
          </a:p>
          <a:p>
            <a:r>
              <a:rPr lang="en-AU" dirty="0"/>
              <a:t>Institute for Ethics, Governance &amp; Law, Law Futures Centre, Griffith University</a:t>
            </a:r>
          </a:p>
        </p:txBody>
      </p:sp>
    </p:spTree>
    <p:extLst>
      <p:ext uri="{BB962C8B-B14F-4D97-AF65-F5344CB8AC3E}">
        <p14:creationId xmlns:p14="http://schemas.microsoft.com/office/powerpoint/2010/main" val="2828791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8BF780-4D40-47D5-9673-289830B22AE0}"/>
              </a:ext>
            </a:extLst>
          </p:cNvPr>
          <p:cNvSpPr>
            <a:spLocks noGrp="1"/>
          </p:cNvSpPr>
          <p:nvPr>
            <p:ph type="title"/>
          </p:nvPr>
        </p:nvSpPr>
        <p:spPr/>
        <p:txBody>
          <a:bodyPr/>
          <a:lstStyle/>
          <a:p>
            <a:r>
              <a:rPr lang="en-AU" dirty="0"/>
              <a:t>Environmental decision-making (cont’d)</a:t>
            </a:r>
          </a:p>
        </p:txBody>
      </p:sp>
      <p:sp>
        <p:nvSpPr>
          <p:cNvPr id="3" name="Content Placeholder 2">
            <a:extLst>
              <a:ext uri="{FF2B5EF4-FFF2-40B4-BE49-F238E27FC236}">
                <a16:creationId xmlns:a16="http://schemas.microsoft.com/office/drawing/2014/main" xmlns="" id="{17B10F0B-E95D-4171-A2BF-61D74D0A5046}"/>
              </a:ext>
            </a:extLst>
          </p:cNvPr>
          <p:cNvSpPr>
            <a:spLocks noGrp="1"/>
          </p:cNvSpPr>
          <p:nvPr>
            <p:ph idx="1"/>
          </p:nvPr>
        </p:nvSpPr>
        <p:spPr>
          <a:xfrm>
            <a:off x="2589212" y="1748117"/>
            <a:ext cx="8915400" cy="5015753"/>
          </a:xfrm>
        </p:spPr>
        <p:txBody>
          <a:bodyPr>
            <a:normAutofit lnSpcReduction="10000"/>
          </a:bodyPr>
          <a:lstStyle/>
          <a:p>
            <a:pPr marL="857250" lvl="1" indent="-457200">
              <a:buFont typeface="+mj-lt"/>
              <a:buAutoNum type="arabicPeriod" startAt="3"/>
            </a:pPr>
            <a:r>
              <a:rPr lang="en-AU" sz="2200" b="1" dirty="0"/>
              <a:t>Judgment</a:t>
            </a:r>
            <a:r>
              <a:rPr lang="en-AU" sz="2200" dirty="0"/>
              <a:t>: While some judgments are easy, other can call for difficult prioritization among incommensurate values (e.g., human life, biodiversity, animal rights, endangered species, native flora, etc.). </a:t>
            </a:r>
          </a:p>
          <a:p>
            <a:pPr marL="857250" lvl="1" indent="-457200">
              <a:buFont typeface="+mj-lt"/>
              <a:buAutoNum type="arabicPeriod" startAt="3"/>
            </a:pPr>
            <a:r>
              <a:rPr lang="en-AU" sz="2200" b="1" dirty="0"/>
              <a:t>Motivation</a:t>
            </a:r>
            <a:r>
              <a:rPr lang="en-AU" sz="2200" dirty="0"/>
              <a:t>: The lack of social visibility and widespread peer support for environmental decision-making can make positive motivation harder to secure, and increase incentives for non-compliance.  </a:t>
            </a:r>
          </a:p>
          <a:p>
            <a:pPr marL="857250" lvl="1" indent="-457200">
              <a:buFont typeface="+mj-lt"/>
              <a:buAutoNum type="arabicPeriod" startAt="3"/>
            </a:pPr>
            <a:r>
              <a:rPr lang="en-AU" sz="2200" b="1" dirty="0"/>
              <a:t>Action</a:t>
            </a:r>
            <a:r>
              <a:rPr lang="en-AU" sz="2200" dirty="0"/>
              <a:t>: Courage, patience and perseverance can be required.</a:t>
            </a:r>
          </a:p>
          <a:p>
            <a:pPr marL="857250" lvl="1" indent="-457200">
              <a:buFont typeface="+mj-lt"/>
              <a:buAutoNum type="arabicPeriod" startAt="3"/>
            </a:pPr>
            <a:r>
              <a:rPr lang="en-AU" sz="2200" b="1" dirty="0"/>
              <a:t>Proper performance</a:t>
            </a:r>
            <a:r>
              <a:rPr lang="en-AU" sz="2200" dirty="0"/>
              <a:t>: Difficulties here depend on the type of action – e.g., saving wildlife, raising awareness, generating problem-solving policies.</a:t>
            </a:r>
          </a:p>
          <a:p>
            <a:pPr marL="857250" lvl="1" indent="-457200">
              <a:buFont typeface="+mj-lt"/>
              <a:buAutoNum type="arabicPeriod" startAt="3"/>
            </a:pPr>
            <a:r>
              <a:rPr lang="en-AU" sz="2200" b="1" dirty="0"/>
              <a:t>Reflection</a:t>
            </a:r>
            <a:r>
              <a:rPr lang="en-AU" sz="2200" dirty="0"/>
              <a:t>: Getting feedback on results can be hard.</a:t>
            </a:r>
          </a:p>
        </p:txBody>
      </p:sp>
    </p:spTree>
    <p:extLst>
      <p:ext uri="{BB962C8B-B14F-4D97-AF65-F5344CB8AC3E}">
        <p14:creationId xmlns:p14="http://schemas.microsoft.com/office/powerpoint/2010/main" val="227711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8BF780-4D40-47D5-9673-289830B22AE0}"/>
              </a:ext>
            </a:extLst>
          </p:cNvPr>
          <p:cNvSpPr>
            <a:spLocks noGrp="1"/>
          </p:cNvSpPr>
          <p:nvPr>
            <p:ph type="title"/>
          </p:nvPr>
        </p:nvSpPr>
        <p:spPr/>
        <p:txBody>
          <a:bodyPr/>
          <a:lstStyle/>
          <a:p>
            <a:r>
              <a:rPr lang="en-AU" dirty="0"/>
              <a:t>Conclusion</a:t>
            </a:r>
          </a:p>
        </p:txBody>
      </p:sp>
      <p:sp>
        <p:nvSpPr>
          <p:cNvPr id="3" name="Content Placeholder 2">
            <a:extLst>
              <a:ext uri="{FF2B5EF4-FFF2-40B4-BE49-F238E27FC236}">
                <a16:creationId xmlns:a16="http://schemas.microsoft.com/office/drawing/2014/main" xmlns="" id="{17B10F0B-E95D-4171-A2BF-61D74D0A5046}"/>
              </a:ext>
            </a:extLst>
          </p:cNvPr>
          <p:cNvSpPr>
            <a:spLocks noGrp="1"/>
          </p:cNvSpPr>
          <p:nvPr>
            <p:ph idx="1"/>
          </p:nvPr>
        </p:nvSpPr>
        <p:spPr>
          <a:xfrm>
            <a:off x="2589212" y="1748118"/>
            <a:ext cx="8915400" cy="4606962"/>
          </a:xfrm>
        </p:spPr>
        <p:txBody>
          <a:bodyPr>
            <a:normAutofit/>
          </a:bodyPr>
          <a:lstStyle/>
          <a:p>
            <a:r>
              <a:rPr lang="en-AU" sz="2800" dirty="0"/>
              <a:t>When thinking about how people and organizations can make better environmental decisions, it is important to focus not only on questions of motive and judgment, but on all the social, personal and interpersonal capabilities that are required for successful action.</a:t>
            </a:r>
          </a:p>
        </p:txBody>
      </p:sp>
    </p:spTree>
    <p:extLst>
      <p:ext uri="{BB962C8B-B14F-4D97-AF65-F5344CB8AC3E}">
        <p14:creationId xmlns:p14="http://schemas.microsoft.com/office/powerpoint/2010/main" val="4268700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8BF780-4D40-47D5-9673-289830B22AE0}"/>
              </a:ext>
            </a:extLst>
          </p:cNvPr>
          <p:cNvSpPr>
            <a:spLocks noGrp="1"/>
          </p:cNvSpPr>
          <p:nvPr>
            <p:ph type="title"/>
          </p:nvPr>
        </p:nvSpPr>
        <p:spPr/>
        <p:txBody>
          <a:bodyPr/>
          <a:lstStyle/>
          <a:p>
            <a:r>
              <a:rPr lang="en-AU" dirty="0"/>
              <a:t>References</a:t>
            </a:r>
          </a:p>
        </p:txBody>
      </p:sp>
      <p:sp>
        <p:nvSpPr>
          <p:cNvPr id="3" name="Content Placeholder 2">
            <a:extLst>
              <a:ext uri="{FF2B5EF4-FFF2-40B4-BE49-F238E27FC236}">
                <a16:creationId xmlns:a16="http://schemas.microsoft.com/office/drawing/2014/main" xmlns="" id="{17B10F0B-E95D-4171-A2BF-61D74D0A5046}"/>
              </a:ext>
            </a:extLst>
          </p:cNvPr>
          <p:cNvSpPr>
            <a:spLocks noGrp="1"/>
          </p:cNvSpPr>
          <p:nvPr>
            <p:ph idx="1"/>
          </p:nvPr>
        </p:nvSpPr>
        <p:spPr>
          <a:xfrm>
            <a:off x="2589212" y="1748118"/>
            <a:ext cx="8915400" cy="4606962"/>
          </a:xfrm>
        </p:spPr>
        <p:txBody>
          <a:bodyPr>
            <a:normAutofit lnSpcReduction="10000"/>
          </a:bodyPr>
          <a:lstStyle/>
          <a:p>
            <a:r>
              <a:rPr lang="en-AU" sz="2400" dirty="0"/>
              <a:t>The seminal work on models of ethical decision-making is: </a:t>
            </a:r>
          </a:p>
          <a:p>
            <a:pPr lvl="1"/>
            <a:r>
              <a:rPr lang="en-AU" sz="2200" dirty="0"/>
              <a:t>Rest, James. ‘Morality’ in </a:t>
            </a:r>
            <a:r>
              <a:rPr lang="en-AU" sz="2200" i="1" dirty="0"/>
              <a:t>Handbook of Child Psychology</a:t>
            </a:r>
            <a:r>
              <a:rPr lang="en-AU" sz="2200" dirty="0"/>
              <a:t>, edited by Paul </a:t>
            </a:r>
            <a:r>
              <a:rPr lang="en-AU" sz="2200" dirty="0" err="1"/>
              <a:t>Mussen</a:t>
            </a:r>
            <a:r>
              <a:rPr lang="en-AU" sz="2200" dirty="0"/>
              <a:t>, 556-629. New York: John Wiley &amp; Sons, 1992.</a:t>
            </a:r>
          </a:p>
          <a:p>
            <a:r>
              <a:rPr lang="en-AU" sz="2400" dirty="0"/>
              <a:t>For an overview of the presented model of ethical decision-making, and further references, see:</a:t>
            </a:r>
          </a:p>
          <a:p>
            <a:pPr lvl="1"/>
            <a:r>
              <a:rPr lang="en-AU" sz="2200" dirty="0"/>
              <a:t>Breakey, Hugh. ‘Building Ethics Regimes: Capabilities, Obstacles and Supports for Professional Ethical Decision-Making.’ </a:t>
            </a:r>
            <a:r>
              <a:rPr lang="en-AU" sz="2200" i="1" dirty="0"/>
              <a:t>University of New South Wales Law Journal </a:t>
            </a:r>
            <a:r>
              <a:rPr lang="en-AU" sz="2200" dirty="0"/>
              <a:t>40, no. 1 (2017): 322-52. </a:t>
            </a:r>
            <a:r>
              <a:rPr lang="en-AU" sz="2200" dirty="0">
                <a:hlinkClick r:id="rId3"/>
              </a:rPr>
              <a:t>http://www.unswlawjournal.unsw.edu.au/sites/default/files/401-13.pdf</a:t>
            </a:r>
            <a:r>
              <a:rPr lang="en-AU" sz="2200" dirty="0"/>
              <a:t> (Open Access)</a:t>
            </a:r>
          </a:p>
        </p:txBody>
      </p:sp>
    </p:spTree>
    <p:extLst>
      <p:ext uri="{BB962C8B-B14F-4D97-AF65-F5344CB8AC3E}">
        <p14:creationId xmlns:p14="http://schemas.microsoft.com/office/powerpoint/2010/main" val="4166886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663A49-CEEB-4BB2-A0E7-62EBA10A54C5}"/>
              </a:ext>
            </a:extLst>
          </p:cNvPr>
          <p:cNvSpPr>
            <a:spLocks noGrp="1"/>
          </p:cNvSpPr>
          <p:nvPr>
            <p:ph type="title"/>
          </p:nvPr>
        </p:nvSpPr>
        <p:spPr/>
        <p:txBody>
          <a:bodyPr/>
          <a:lstStyle/>
          <a:p>
            <a:r>
              <a:rPr lang="en-AU" dirty="0"/>
              <a:t>Overview</a:t>
            </a:r>
          </a:p>
        </p:txBody>
      </p:sp>
      <p:sp>
        <p:nvSpPr>
          <p:cNvPr id="3" name="Content Placeholder 2">
            <a:extLst>
              <a:ext uri="{FF2B5EF4-FFF2-40B4-BE49-F238E27FC236}">
                <a16:creationId xmlns:a16="http://schemas.microsoft.com/office/drawing/2014/main" xmlns="" id="{E888E7D3-FE34-41C5-ADAD-61B8158072BD}"/>
              </a:ext>
            </a:extLst>
          </p:cNvPr>
          <p:cNvSpPr>
            <a:spLocks noGrp="1"/>
          </p:cNvSpPr>
          <p:nvPr>
            <p:ph idx="1"/>
          </p:nvPr>
        </p:nvSpPr>
        <p:spPr/>
        <p:txBody>
          <a:bodyPr>
            <a:normAutofit/>
          </a:bodyPr>
          <a:lstStyle/>
          <a:p>
            <a:r>
              <a:rPr lang="en-AU" sz="3600" dirty="0"/>
              <a:t>Everyday ethical decision-making.</a:t>
            </a:r>
          </a:p>
          <a:p>
            <a:r>
              <a:rPr lang="en-AU" sz="3600" dirty="0"/>
              <a:t>Modelling more complex ethical decision-making.</a:t>
            </a:r>
          </a:p>
          <a:p>
            <a:r>
              <a:rPr lang="en-AU" sz="3600" dirty="0"/>
              <a:t>Making </a:t>
            </a:r>
            <a:r>
              <a:rPr lang="en-AU" sz="3600" i="1" dirty="0"/>
              <a:t>environmentally </a:t>
            </a:r>
            <a:r>
              <a:rPr lang="en-AU" sz="3600" dirty="0"/>
              <a:t>ethical decisions: Challenges and Opportunities.</a:t>
            </a:r>
          </a:p>
        </p:txBody>
      </p:sp>
    </p:spTree>
    <p:extLst>
      <p:ext uri="{BB962C8B-B14F-4D97-AF65-F5344CB8AC3E}">
        <p14:creationId xmlns:p14="http://schemas.microsoft.com/office/powerpoint/2010/main" val="3584555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8BF780-4D40-47D5-9673-289830B22AE0}"/>
              </a:ext>
            </a:extLst>
          </p:cNvPr>
          <p:cNvSpPr>
            <a:spLocks noGrp="1"/>
          </p:cNvSpPr>
          <p:nvPr>
            <p:ph type="title"/>
          </p:nvPr>
        </p:nvSpPr>
        <p:spPr/>
        <p:txBody>
          <a:bodyPr/>
          <a:lstStyle/>
          <a:p>
            <a:r>
              <a:rPr lang="en-AU" dirty="0"/>
              <a:t>Ethics is easy!!</a:t>
            </a:r>
          </a:p>
        </p:txBody>
      </p:sp>
      <p:sp>
        <p:nvSpPr>
          <p:cNvPr id="3" name="Content Placeholder 2">
            <a:extLst>
              <a:ext uri="{FF2B5EF4-FFF2-40B4-BE49-F238E27FC236}">
                <a16:creationId xmlns:a16="http://schemas.microsoft.com/office/drawing/2014/main" xmlns="" id="{17B10F0B-E95D-4171-A2BF-61D74D0A5046}"/>
              </a:ext>
            </a:extLst>
          </p:cNvPr>
          <p:cNvSpPr>
            <a:spLocks noGrp="1"/>
          </p:cNvSpPr>
          <p:nvPr>
            <p:ph idx="1"/>
          </p:nvPr>
        </p:nvSpPr>
        <p:spPr>
          <a:xfrm>
            <a:off x="2589212" y="1716741"/>
            <a:ext cx="8915400" cy="4221480"/>
          </a:xfrm>
        </p:spPr>
        <p:txBody>
          <a:bodyPr>
            <a:normAutofit/>
          </a:bodyPr>
          <a:lstStyle/>
          <a:p>
            <a:r>
              <a:rPr lang="en-AU" sz="2400" dirty="0"/>
              <a:t>Sometimes, ethical decision-making is the easiest thing in the world.</a:t>
            </a:r>
          </a:p>
          <a:p>
            <a:r>
              <a:rPr lang="en-AU" sz="2400" dirty="0"/>
              <a:t>Imagine a scenario where you have promised a beloved niece to play with her after dinner. When dinner is complete, she reminds you of your promise, and off you go.</a:t>
            </a:r>
          </a:p>
          <a:p>
            <a:r>
              <a:rPr lang="en-AU" sz="2400" dirty="0"/>
              <a:t>What could be simpler?</a:t>
            </a:r>
          </a:p>
          <a:p>
            <a:r>
              <a:rPr lang="en-AU" sz="2400" dirty="0"/>
              <a:t>But you actually worked your way through a number of distinct stages on your way to this successful ethical result…</a:t>
            </a:r>
          </a:p>
        </p:txBody>
      </p:sp>
    </p:spTree>
    <p:extLst>
      <p:ext uri="{BB962C8B-B14F-4D97-AF65-F5344CB8AC3E}">
        <p14:creationId xmlns:p14="http://schemas.microsoft.com/office/powerpoint/2010/main" val="901261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8BF780-4D40-47D5-9673-289830B22AE0}"/>
              </a:ext>
            </a:extLst>
          </p:cNvPr>
          <p:cNvSpPr>
            <a:spLocks noGrp="1"/>
          </p:cNvSpPr>
          <p:nvPr>
            <p:ph type="title"/>
          </p:nvPr>
        </p:nvSpPr>
        <p:spPr/>
        <p:txBody>
          <a:bodyPr/>
          <a:lstStyle/>
          <a:p>
            <a:r>
              <a:rPr lang="en-AU" dirty="0"/>
              <a:t>A Model of Ethical Decision-Making</a:t>
            </a:r>
          </a:p>
        </p:txBody>
      </p:sp>
      <p:sp>
        <p:nvSpPr>
          <p:cNvPr id="3" name="Content Placeholder 2">
            <a:extLst>
              <a:ext uri="{FF2B5EF4-FFF2-40B4-BE49-F238E27FC236}">
                <a16:creationId xmlns:a16="http://schemas.microsoft.com/office/drawing/2014/main" xmlns="" id="{17B10F0B-E95D-4171-A2BF-61D74D0A5046}"/>
              </a:ext>
            </a:extLst>
          </p:cNvPr>
          <p:cNvSpPr>
            <a:spLocks noGrp="1"/>
          </p:cNvSpPr>
          <p:nvPr>
            <p:ph idx="1"/>
          </p:nvPr>
        </p:nvSpPr>
        <p:spPr>
          <a:xfrm>
            <a:off x="2589212" y="1586753"/>
            <a:ext cx="8915400" cy="5271247"/>
          </a:xfrm>
        </p:spPr>
        <p:txBody>
          <a:bodyPr>
            <a:normAutofit/>
          </a:bodyPr>
          <a:lstStyle/>
          <a:p>
            <a:r>
              <a:rPr lang="en-AU" sz="2400" dirty="0"/>
              <a:t>Effective, conscientious ethical decision-making require you successfully navigate </a:t>
            </a:r>
            <a:r>
              <a:rPr lang="en-AU" sz="2400" b="1" dirty="0"/>
              <a:t>seven steps</a:t>
            </a:r>
            <a:r>
              <a:rPr lang="en-AU" sz="2400" dirty="0"/>
              <a:t>:</a:t>
            </a:r>
          </a:p>
          <a:p>
            <a:pPr marL="914400" lvl="1" indent="-457200">
              <a:buFont typeface="+mj-lt"/>
              <a:buAutoNum type="arabicPeriod"/>
            </a:pPr>
            <a:r>
              <a:rPr lang="en-AU" sz="2200" b="1" dirty="0"/>
              <a:t>Awareness</a:t>
            </a:r>
            <a:r>
              <a:rPr lang="en-AU" sz="2200" dirty="0"/>
              <a:t>: You need to realize that an issue or set of choices confronting you has ethical dimensions.</a:t>
            </a:r>
          </a:p>
          <a:p>
            <a:pPr marL="1314450" lvl="2" indent="-457200"/>
            <a:r>
              <a:rPr lang="en-AU" sz="2000" dirty="0"/>
              <a:t>‘You promised!’</a:t>
            </a:r>
          </a:p>
          <a:p>
            <a:pPr marL="914400" lvl="1" indent="-457200">
              <a:buFont typeface="+mj-lt"/>
              <a:buAutoNum type="arabicPeriod"/>
            </a:pPr>
            <a:r>
              <a:rPr lang="en-AU" sz="2200" b="1" dirty="0"/>
              <a:t>Knowledge</a:t>
            </a:r>
            <a:r>
              <a:rPr lang="en-AU" sz="2200" dirty="0"/>
              <a:t>: You need to be aware of any relevant facts: Situational awareness, normative background (rules), alternatives.</a:t>
            </a:r>
          </a:p>
          <a:p>
            <a:pPr marL="1314450" lvl="2" indent="-457200"/>
            <a:r>
              <a:rPr lang="en-AU" sz="2000" dirty="0"/>
              <a:t>It’s after dinner.</a:t>
            </a:r>
          </a:p>
          <a:p>
            <a:pPr marL="914400" lvl="1" indent="-457200">
              <a:buFont typeface="+mj-lt"/>
              <a:buAutoNum type="arabicPeriod"/>
            </a:pPr>
            <a:r>
              <a:rPr lang="en-AU" sz="2200" b="1" dirty="0"/>
              <a:t>Judgment</a:t>
            </a:r>
            <a:r>
              <a:rPr lang="en-AU" sz="2200" dirty="0"/>
              <a:t>: You need to be able to reason (or intuit) your way to a defensible moral judgment about what you ought to do.</a:t>
            </a:r>
          </a:p>
          <a:p>
            <a:pPr marL="1314450" lvl="2" indent="-457200"/>
            <a:r>
              <a:rPr lang="en-AU" sz="2000" dirty="0"/>
              <a:t>It’s morally right to live up to your promise.</a:t>
            </a:r>
          </a:p>
          <a:p>
            <a:pPr marL="1314450" lvl="2" indent="-457200">
              <a:buFont typeface="+mj-lt"/>
              <a:buAutoNum type="arabicPeriod"/>
            </a:pPr>
            <a:endParaRPr lang="en-AU" sz="2000" dirty="0"/>
          </a:p>
          <a:p>
            <a:pPr marL="914400" lvl="1" indent="-457200">
              <a:buFont typeface="+mj-lt"/>
              <a:buAutoNum type="arabicPeriod"/>
            </a:pPr>
            <a:endParaRPr lang="en-AU" sz="2200" dirty="0"/>
          </a:p>
        </p:txBody>
      </p:sp>
    </p:spTree>
    <p:extLst>
      <p:ext uri="{BB962C8B-B14F-4D97-AF65-F5344CB8AC3E}">
        <p14:creationId xmlns:p14="http://schemas.microsoft.com/office/powerpoint/2010/main" val="858812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8BF780-4D40-47D5-9673-289830B22AE0}"/>
              </a:ext>
            </a:extLst>
          </p:cNvPr>
          <p:cNvSpPr>
            <a:spLocks noGrp="1"/>
          </p:cNvSpPr>
          <p:nvPr>
            <p:ph type="title"/>
          </p:nvPr>
        </p:nvSpPr>
        <p:spPr/>
        <p:txBody>
          <a:bodyPr/>
          <a:lstStyle/>
          <a:p>
            <a:r>
              <a:rPr lang="en-AU" dirty="0"/>
              <a:t>Ethical Decision-Making (cont’d)</a:t>
            </a:r>
          </a:p>
        </p:txBody>
      </p:sp>
      <p:sp>
        <p:nvSpPr>
          <p:cNvPr id="3" name="Content Placeholder 2">
            <a:extLst>
              <a:ext uri="{FF2B5EF4-FFF2-40B4-BE49-F238E27FC236}">
                <a16:creationId xmlns:a16="http://schemas.microsoft.com/office/drawing/2014/main" xmlns="" id="{17B10F0B-E95D-4171-A2BF-61D74D0A5046}"/>
              </a:ext>
            </a:extLst>
          </p:cNvPr>
          <p:cNvSpPr>
            <a:spLocks noGrp="1"/>
          </p:cNvSpPr>
          <p:nvPr>
            <p:ph idx="1"/>
          </p:nvPr>
        </p:nvSpPr>
        <p:spPr>
          <a:xfrm>
            <a:off x="2589212" y="1586753"/>
            <a:ext cx="8915400" cy="5271247"/>
          </a:xfrm>
        </p:spPr>
        <p:txBody>
          <a:bodyPr>
            <a:normAutofit/>
          </a:bodyPr>
          <a:lstStyle/>
          <a:p>
            <a:pPr marL="914400" lvl="1" indent="-457200">
              <a:buFont typeface="+mj-lt"/>
              <a:buAutoNum type="arabicPeriod" startAt="4"/>
            </a:pPr>
            <a:r>
              <a:rPr lang="en-AU" sz="2200" b="1" dirty="0"/>
              <a:t>Decision-making</a:t>
            </a:r>
            <a:r>
              <a:rPr lang="en-AU" sz="2200" dirty="0"/>
              <a:t>: You need to prioritize ethics by personally deciding to follow through on your judgment.</a:t>
            </a:r>
          </a:p>
          <a:p>
            <a:pPr marL="1314450" lvl="2" indent="-457200"/>
            <a:r>
              <a:rPr lang="en-AU" sz="2000" dirty="0"/>
              <a:t>‘Of course I’ll do what’s right by my beloved niece!’</a:t>
            </a:r>
          </a:p>
          <a:p>
            <a:pPr marL="914400" lvl="1" indent="-457200">
              <a:buFont typeface="+mj-lt"/>
              <a:buAutoNum type="arabicPeriod" startAt="4"/>
            </a:pPr>
            <a:r>
              <a:rPr lang="en-AU" sz="2200" b="1" dirty="0"/>
              <a:t>Taking action</a:t>
            </a:r>
            <a:r>
              <a:rPr lang="en-AU" sz="2200" dirty="0"/>
              <a:t>: You must translate your decision into action (perhaps requiring courage or perseverance).</a:t>
            </a:r>
          </a:p>
          <a:p>
            <a:pPr marL="1314450" lvl="2" indent="-457200"/>
            <a:r>
              <a:rPr lang="en-AU" sz="2000" dirty="0"/>
              <a:t>‘Let’s do this!’</a:t>
            </a:r>
          </a:p>
          <a:p>
            <a:pPr marL="914400" lvl="1" indent="-457200">
              <a:buFont typeface="+mj-lt"/>
              <a:buAutoNum type="arabicPeriod" startAt="4"/>
            </a:pPr>
            <a:r>
              <a:rPr lang="en-AU" sz="2200" b="1" dirty="0"/>
              <a:t>Proper Performance</a:t>
            </a:r>
            <a:r>
              <a:rPr lang="en-AU" sz="2200" dirty="0"/>
              <a:t>: Sometimes, just making an effort is enough – but other times you may be required to live up to certain standards of performance.</a:t>
            </a:r>
          </a:p>
          <a:p>
            <a:pPr marL="914400" lvl="1" indent="-457200">
              <a:buFont typeface="+mj-lt"/>
              <a:buAutoNum type="arabicPeriod" startAt="4"/>
            </a:pPr>
            <a:r>
              <a:rPr lang="en-AU" sz="2200" b="1" dirty="0"/>
              <a:t>Reflection</a:t>
            </a:r>
            <a:r>
              <a:rPr lang="en-AU" sz="2200" dirty="0"/>
              <a:t>: Reviewing the decision and its impact – and perhaps working out how to get a better result in future.</a:t>
            </a:r>
            <a:endParaRPr lang="en-AU" sz="2000" dirty="0"/>
          </a:p>
          <a:p>
            <a:pPr marL="1314450" lvl="2" indent="-457200">
              <a:buFont typeface="+mj-lt"/>
              <a:buAutoNum type="arabicPeriod"/>
            </a:pPr>
            <a:endParaRPr lang="en-AU" sz="2000" dirty="0"/>
          </a:p>
          <a:p>
            <a:pPr marL="914400" lvl="1" indent="-457200">
              <a:buFont typeface="+mj-lt"/>
              <a:buAutoNum type="arabicPeriod" startAt="4"/>
            </a:pPr>
            <a:endParaRPr lang="en-AU" sz="2200" dirty="0"/>
          </a:p>
        </p:txBody>
      </p:sp>
    </p:spTree>
    <p:extLst>
      <p:ext uri="{BB962C8B-B14F-4D97-AF65-F5344CB8AC3E}">
        <p14:creationId xmlns:p14="http://schemas.microsoft.com/office/powerpoint/2010/main" val="1335146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93E6CDCD-8850-4DBB-BF51-440323210E69}"/>
              </a:ext>
            </a:extLst>
          </p:cNvPr>
          <p:cNvPicPr>
            <a:picLocks noChangeAspect="1"/>
          </p:cNvPicPr>
          <p:nvPr/>
        </p:nvPicPr>
        <p:blipFill>
          <a:blip r:embed="rId2"/>
          <a:stretch>
            <a:fillRect/>
          </a:stretch>
        </p:blipFill>
        <p:spPr>
          <a:xfrm>
            <a:off x="3548381" y="33762"/>
            <a:ext cx="5095238" cy="6790476"/>
          </a:xfrm>
          <a:prstGeom prst="rect">
            <a:avLst/>
          </a:prstGeom>
        </p:spPr>
      </p:pic>
    </p:spTree>
    <p:extLst>
      <p:ext uri="{BB962C8B-B14F-4D97-AF65-F5344CB8AC3E}">
        <p14:creationId xmlns:p14="http://schemas.microsoft.com/office/powerpoint/2010/main" val="2234351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8BF780-4D40-47D5-9673-289830B22AE0}"/>
              </a:ext>
            </a:extLst>
          </p:cNvPr>
          <p:cNvSpPr>
            <a:spLocks noGrp="1"/>
          </p:cNvSpPr>
          <p:nvPr>
            <p:ph type="title"/>
          </p:nvPr>
        </p:nvSpPr>
        <p:spPr/>
        <p:txBody>
          <a:bodyPr/>
          <a:lstStyle/>
          <a:p>
            <a:r>
              <a:rPr lang="en-AU" dirty="0"/>
              <a:t>Problems ahoy!</a:t>
            </a:r>
          </a:p>
        </p:txBody>
      </p:sp>
      <p:sp>
        <p:nvSpPr>
          <p:cNvPr id="3" name="Content Placeholder 2">
            <a:extLst>
              <a:ext uri="{FF2B5EF4-FFF2-40B4-BE49-F238E27FC236}">
                <a16:creationId xmlns:a16="http://schemas.microsoft.com/office/drawing/2014/main" xmlns="" id="{17B10F0B-E95D-4171-A2BF-61D74D0A5046}"/>
              </a:ext>
            </a:extLst>
          </p:cNvPr>
          <p:cNvSpPr>
            <a:spLocks noGrp="1"/>
          </p:cNvSpPr>
          <p:nvPr>
            <p:ph idx="1"/>
          </p:nvPr>
        </p:nvSpPr>
        <p:spPr>
          <a:xfrm>
            <a:off x="2589212" y="1748118"/>
            <a:ext cx="8915400" cy="4606962"/>
          </a:xfrm>
        </p:spPr>
        <p:txBody>
          <a:bodyPr>
            <a:normAutofit/>
          </a:bodyPr>
          <a:lstStyle/>
          <a:p>
            <a:r>
              <a:rPr lang="en-AU" sz="2400" dirty="0"/>
              <a:t>Each step can be navigated in different ways – often by an array personal and interpersonal qualities, and might also be helped along by the social/institutional context.</a:t>
            </a:r>
          </a:p>
          <a:p>
            <a:r>
              <a:rPr lang="en-AU" sz="2400" dirty="0"/>
              <a:t>However, breakdowns can occur at any of the stages in ethical decision-making, leading to bad outcomes – even for moral agents genuinely trying to do their best.</a:t>
            </a:r>
          </a:p>
          <a:p>
            <a:r>
              <a:rPr lang="en-AU" sz="2400" dirty="0"/>
              <a:t>Breakdowns can also occur when </a:t>
            </a:r>
            <a:r>
              <a:rPr lang="en-AU" sz="2400" i="1" dirty="0"/>
              <a:t>institutions</a:t>
            </a:r>
            <a:r>
              <a:rPr lang="en-AU" sz="2400" dirty="0"/>
              <a:t> are faced with the need for ethical action, but where awareness, knowledge, authority, motive and the power to act can be disbursed across different agents.</a:t>
            </a:r>
          </a:p>
          <a:p>
            <a:pPr lvl="1"/>
            <a:r>
              <a:rPr lang="en-GB" sz="2200" dirty="0"/>
              <a:t>B</a:t>
            </a:r>
            <a:r>
              <a:rPr lang="en-AU" sz="2200" dirty="0" err="1"/>
              <a:t>ut</a:t>
            </a:r>
            <a:r>
              <a:rPr lang="en-AU" sz="2200" dirty="0"/>
              <a:t> institutions can also offer opportunities!</a:t>
            </a:r>
          </a:p>
        </p:txBody>
      </p:sp>
    </p:spTree>
    <p:extLst>
      <p:ext uri="{BB962C8B-B14F-4D97-AF65-F5344CB8AC3E}">
        <p14:creationId xmlns:p14="http://schemas.microsoft.com/office/powerpoint/2010/main" val="1581907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E671839-557A-4F3B-809C-43CE5733A956}"/>
              </a:ext>
            </a:extLst>
          </p:cNvPr>
          <p:cNvPicPr>
            <a:picLocks noChangeAspect="1"/>
          </p:cNvPicPr>
          <p:nvPr/>
        </p:nvPicPr>
        <p:blipFill>
          <a:blip r:embed="rId2"/>
          <a:stretch>
            <a:fillRect/>
          </a:stretch>
        </p:blipFill>
        <p:spPr>
          <a:xfrm>
            <a:off x="3556175" y="0"/>
            <a:ext cx="5079650" cy="6858000"/>
          </a:xfrm>
          <a:prstGeom prst="rect">
            <a:avLst/>
          </a:prstGeom>
        </p:spPr>
      </p:pic>
    </p:spTree>
    <p:extLst>
      <p:ext uri="{BB962C8B-B14F-4D97-AF65-F5344CB8AC3E}">
        <p14:creationId xmlns:p14="http://schemas.microsoft.com/office/powerpoint/2010/main" val="971162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8BF780-4D40-47D5-9673-289830B22AE0}"/>
              </a:ext>
            </a:extLst>
          </p:cNvPr>
          <p:cNvSpPr>
            <a:spLocks noGrp="1"/>
          </p:cNvSpPr>
          <p:nvPr>
            <p:ph type="title"/>
          </p:nvPr>
        </p:nvSpPr>
        <p:spPr/>
        <p:txBody>
          <a:bodyPr/>
          <a:lstStyle/>
          <a:p>
            <a:r>
              <a:rPr lang="en-AU" dirty="0"/>
              <a:t>Ethical decision-making on environmental issues</a:t>
            </a:r>
          </a:p>
        </p:txBody>
      </p:sp>
      <p:sp>
        <p:nvSpPr>
          <p:cNvPr id="3" name="Content Placeholder 2">
            <a:extLst>
              <a:ext uri="{FF2B5EF4-FFF2-40B4-BE49-F238E27FC236}">
                <a16:creationId xmlns:a16="http://schemas.microsoft.com/office/drawing/2014/main" xmlns="" id="{17B10F0B-E95D-4171-A2BF-61D74D0A5046}"/>
              </a:ext>
            </a:extLst>
          </p:cNvPr>
          <p:cNvSpPr>
            <a:spLocks noGrp="1"/>
          </p:cNvSpPr>
          <p:nvPr>
            <p:ph idx="1"/>
          </p:nvPr>
        </p:nvSpPr>
        <p:spPr>
          <a:xfrm>
            <a:off x="2589212" y="1748118"/>
            <a:ext cx="8915400" cy="4606962"/>
          </a:xfrm>
        </p:spPr>
        <p:txBody>
          <a:bodyPr>
            <a:normAutofit lnSpcReduction="10000"/>
          </a:bodyPr>
          <a:lstStyle/>
          <a:p>
            <a:r>
              <a:rPr lang="en-AU" sz="2400" dirty="0"/>
              <a:t>Can you think back to decisions about environmental action that you or your organization have made (or failed to make…) where you were not satisfied with the outcome?</a:t>
            </a:r>
          </a:p>
          <a:p>
            <a:r>
              <a:rPr lang="en-AU" sz="2400" dirty="0"/>
              <a:t>Environmental ethical decision-making carries many opportunities for breakdowns at each stage. </a:t>
            </a:r>
          </a:p>
          <a:p>
            <a:pPr marL="914400" lvl="1" indent="-457200">
              <a:buFont typeface="+mj-lt"/>
              <a:buAutoNum type="arabicPeriod"/>
            </a:pPr>
            <a:r>
              <a:rPr lang="en-AU" sz="2200" b="1" dirty="0"/>
              <a:t>Awareness</a:t>
            </a:r>
            <a:r>
              <a:rPr lang="en-AU" sz="2200" dirty="0"/>
              <a:t>: Contribution to environmental harms can be invisible and silent.</a:t>
            </a:r>
          </a:p>
          <a:p>
            <a:pPr marL="914400" lvl="1" indent="-457200">
              <a:buFont typeface="+mj-lt"/>
              <a:buAutoNum type="arabicPeriod"/>
            </a:pPr>
            <a:r>
              <a:rPr lang="en-AU" sz="2200" b="1" dirty="0"/>
              <a:t>Knowledge</a:t>
            </a:r>
            <a:r>
              <a:rPr lang="en-AU" sz="2200" dirty="0"/>
              <a:t>: While some knowledge is quite sufficient for decision-making purposes, at other times it can be a challenge to understand ecological processes and environmental impacts.</a:t>
            </a:r>
          </a:p>
        </p:txBody>
      </p:sp>
    </p:spTree>
    <p:extLst>
      <p:ext uri="{BB962C8B-B14F-4D97-AF65-F5344CB8AC3E}">
        <p14:creationId xmlns:p14="http://schemas.microsoft.com/office/powerpoint/2010/main" val="42725289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1163</TotalTime>
  <Words>866</Words>
  <Application>Microsoft Office PowerPoint</Application>
  <PresentationFormat>Custom</PresentationFormat>
  <Paragraphs>63</Paragraphs>
  <Slides>12</Slides>
  <Notes>8</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Wisp</vt:lpstr>
      <vt:lpstr>Ethical Decision-Making and Environmental Action</vt:lpstr>
      <vt:lpstr>Overview</vt:lpstr>
      <vt:lpstr>Ethics is easy!!</vt:lpstr>
      <vt:lpstr>A Model of Ethical Decision-Making</vt:lpstr>
      <vt:lpstr>Ethical Decision-Making (cont’d)</vt:lpstr>
      <vt:lpstr>PowerPoint Presentation</vt:lpstr>
      <vt:lpstr>Problems ahoy!</vt:lpstr>
      <vt:lpstr>PowerPoint Presentation</vt:lpstr>
      <vt:lpstr>Ethical decision-making on environmental issues</vt:lpstr>
      <vt:lpstr>Environmental decision-making (cont’d)</vt:lpstr>
      <vt:lpstr>Conclusion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Decision-Making and Environmental Action</dc:title>
  <dc:creator>Hugh Breakey</dc:creator>
  <cp:lastModifiedBy>Julia</cp:lastModifiedBy>
  <cp:revision>32</cp:revision>
  <dcterms:created xsi:type="dcterms:W3CDTF">2017-11-20T03:17:48Z</dcterms:created>
  <dcterms:modified xsi:type="dcterms:W3CDTF">2017-12-13T22:54:18Z</dcterms:modified>
</cp:coreProperties>
</file>