
<file path=[Content_Types].xml><?xml version="1.0" encoding="utf-8"?>
<Types xmlns="http://schemas.openxmlformats.org/package/2006/content-types">
  <Default Extension="xml" ContentType="application/xml"/>
  <Default Extension="doc" ContentType="application/msword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4"/>
  </p:notesMasterIdLst>
  <p:sldIdLst>
    <p:sldId id="308" r:id="rId2"/>
    <p:sldId id="257" r:id="rId3"/>
    <p:sldId id="285" r:id="rId4"/>
    <p:sldId id="264" r:id="rId5"/>
    <p:sldId id="318" r:id="rId6"/>
    <p:sldId id="259" r:id="rId7"/>
    <p:sldId id="260" r:id="rId8"/>
    <p:sldId id="334" r:id="rId9"/>
    <p:sldId id="335" r:id="rId10"/>
    <p:sldId id="289" r:id="rId11"/>
    <p:sldId id="337" r:id="rId12"/>
    <p:sldId id="330" r:id="rId13"/>
    <p:sldId id="345" r:id="rId14"/>
    <p:sldId id="346" r:id="rId15"/>
    <p:sldId id="347" r:id="rId16"/>
    <p:sldId id="338" r:id="rId17"/>
    <p:sldId id="340" r:id="rId18"/>
    <p:sldId id="344" r:id="rId19"/>
    <p:sldId id="341" r:id="rId20"/>
    <p:sldId id="342" r:id="rId21"/>
    <p:sldId id="343" r:id="rId22"/>
    <p:sldId id="331" r:id="rId23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2787"/>
    <p:restoredTop sz="94178" autoAdjust="0"/>
  </p:normalViewPr>
  <p:slideViewPr>
    <p:cSldViewPr>
      <p:cViewPr>
        <p:scale>
          <a:sx n="100" d="100"/>
          <a:sy n="100" d="100"/>
        </p:scale>
        <p:origin x="-888" y="-2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printerSettings" Target="printerSettings/printerSettings1.bin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4B565B5-1CF4-BD4D-B0E3-4210D09BDA5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11664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D552E96-1CE2-574B-9CD9-76D54265D75C}" type="slidenum">
              <a:rPr lang="en-US"/>
              <a:pPr/>
              <a:t>1</a:t>
            </a:fld>
            <a:endParaRPr lang="en-US"/>
          </a:p>
        </p:txBody>
      </p:sp>
      <p:sp>
        <p:nvSpPr>
          <p:cNvPr id="16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51329D-BDD2-BE4D-85A0-88D1D55D4C71}" type="slidenum">
              <a:rPr lang="en-US"/>
              <a:pPr/>
              <a:t>16</a:t>
            </a:fld>
            <a:endParaRPr lang="en-US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Platshållare för bildobjekt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3491" name="Platshållare för anteckninga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Times" charset="0"/>
            </a:endParaRPr>
          </a:p>
        </p:txBody>
      </p:sp>
      <p:sp>
        <p:nvSpPr>
          <p:cNvPr id="63492" name="Platshållare för bildnumm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2" tIns="45716" rIns="91432" bIns="45716" anchor="b"/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r"/>
            <a:fld id="{989D189D-D308-7E45-AC35-6FE504D3719F}" type="slidenum">
              <a:rPr lang="sv-SE" sz="1200"/>
              <a:pPr algn="r"/>
              <a:t>19</a:t>
            </a:fld>
            <a:endParaRPr lang="sv-SE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F78CDE-3931-3542-A028-F346CFC2E873}" type="slidenum">
              <a:rPr lang="sv-SE"/>
              <a:pPr/>
              <a:t>20</a:t>
            </a:fld>
            <a:endParaRPr lang="sv-SE"/>
          </a:p>
        </p:txBody>
      </p:sp>
      <p:sp>
        <p:nvSpPr>
          <p:cNvPr id="314370" name="Rectangle 102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437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1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0FB2384-B971-FA44-83FC-A5B2B3D55F8E}" type="slidenum">
              <a:rPr lang="sv-SE"/>
              <a:pPr/>
              <a:t>21</a:t>
            </a:fld>
            <a:endParaRPr lang="sv-SE"/>
          </a:p>
        </p:txBody>
      </p:sp>
      <p:sp>
        <p:nvSpPr>
          <p:cNvPr id="201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2BF74E-1FD1-5145-A517-3652CF664147}" type="slidenum">
              <a:rPr lang="en-US"/>
              <a:pPr/>
              <a:t>2</a:t>
            </a:fld>
            <a:endParaRPr lang="en-US"/>
          </a:p>
        </p:txBody>
      </p:sp>
      <p:sp>
        <p:nvSpPr>
          <p:cNvPr id="51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EFFE39-3087-034C-A63D-B451A519373A}" type="slidenum">
              <a:rPr lang="en-US"/>
              <a:pPr/>
              <a:t>3</a:t>
            </a:fld>
            <a:endParaRPr lang="en-US"/>
          </a:p>
        </p:txBody>
      </p:sp>
      <p:sp>
        <p:nvSpPr>
          <p:cNvPr id="71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A9CB8BF-C7B3-9B48-B4BC-2812F795B630}" type="slidenum">
              <a:rPr lang="sv-SE"/>
              <a:pPr/>
              <a:t>4</a:t>
            </a:fld>
            <a:endParaRPr lang="sv-SE"/>
          </a:p>
        </p:txBody>
      </p:sp>
      <p:sp>
        <p:nvSpPr>
          <p:cNvPr id="252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2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9C4182-9D19-5D43-BA9A-03B7B00C015E}" type="slidenum">
              <a:rPr lang="en-US"/>
              <a:pPr/>
              <a:t>6</a:t>
            </a:fld>
            <a:endParaRPr lang="en-US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921BAC-7470-0149-9624-4E85AD3C385A}" type="slidenum">
              <a:rPr lang="en-US"/>
              <a:pPr/>
              <a:t>7</a:t>
            </a:fld>
            <a:endParaRPr lang="en-US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E8281F-773C-104C-9967-9C08BE3D77DB}" type="slidenum">
              <a:rPr lang="en-US"/>
              <a:pPr/>
              <a:t>9</a:t>
            </a:fld>
            <a:endParaRPr lang="en-US"/>
          </a:p>
        </p:txBody>
      </p:sp>
      <p:sp>
        <p:nvSpPr>
          <p:cNvPr id="583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6175" y="687388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813" y="4341813"/>
            <a:ext cx="5032375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lIns="87151" tIns="43576" rIns="87151" bIns="43576"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85F0D1-510A-6C41-9C3A-9EC9C55FCDBC}" type="slidenum">
              <a:rPr lang="sv-SE"/>
              <a:pPr/>
              <a:t>10</a:t>
            </a:fld>
            <a:endParaRPr lang="sv-SE"/>
          </a:p>
        </p:txBody>
      </p:sp>
      <p:sp>
        <p:nvSpPr>
          <p:cNvPr id="31232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BAA6FC-7A7D-6B49-A5BD-D0B2E987E2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979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CC4C5D-F129-2F4D-9075-D25E271EAC0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79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911D4C-6A79-444B-8B36-9C3993AB1A5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122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 userDrawn="1"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D84D2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sv-SE">
              <a:latin typeface="Times" pitchFamily="18" charset="0"/>
              <a:ea typeface="+mn-ea"/>
            </a:endParaRPr>
          </a:p>
        </p:txBody>
      </p:sp>
      <p:sp>
        <p:nvSpPr>
          <p:cNvPr id="5" name="Rectangle 3"/>
          <p:cNvSpPr>
            <a:spLocks noChangeArrowheads="1"/>
          </p:cNvSpPr>
          <p:nvPr userDrawn="1"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D84D2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sv-SE">
              <a:latin typeface="Times" pitchFamily="18" charset="0"/>
              <a:ea typeface="+mn-ea"/>
            </a:endParaRPr>
          </a:p>
        </p:txBody>
      </p:sp>
      <p:sp>
        <p:nvSpPr>
          <p:cNvPr id="6" name="Rectangle 4"/>
          <p:cNvSpPr>
            <a:spLocks noChangeArrowheads="1"/>
          </p:cNvSpPr>
          <p:nvPr userDrawn="1"/>
        </p:nvSpPr>
        <p:spPr bwMode="auto">
          <a:xfrm flipV="1">
            <a:off x="0" y="5867400"/>
            <a:ext cx="9144000" cy="76200"/>
          </a:xfrm>
          <a:prstGeom prst="rect">
            <a:avLst/>
          </a:prstGeom>
          <a:solidFill>
            <a:srgbClr val="D84D2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sv-SE">
              <a:latin typeface="Times" pitchFamily="18" charset="0"/>
              <a:ea typeface="+mn-ea"/>
            </a:endParaRPr>
          </a:p>
        </p:txBody>
      </p:sp>
      <p:pic>
        <p:nvPicPr>
          <p:cNvPr id="7" name="Picture 9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22975"/>
            <a:ext cx="777240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latshållare för innehåll 2"/>
          <p:cNvSpPr>
            <a:spLocks noGrp="1"/>
          </p:cNvSpPr>
          <p:nvPr>
            <p:ph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r>
              <a:rPr lang="sv-SE" dirty="0" smtClean="0"/>
              <a:t>Klicka här för att ändra format på bakgrundstexten</a:t>
            </a:r>
          </a:p>
          <a:p>
            <a:pPr lvl="1"/>
            <a:r>
              <a:rPr lang="sv-SE" dirty="0" smtClean="0"/>
              <a:t>Nivå två</a:t>
            </a:r>
          </a:p>
          <a:p>
            <a:pPr lvl="2"/>
            <a:r>
              <a:rPr lang="sv-SE" dirty="0" smtClean="0"/>
              <a:t>Nivå tre</a:t>
            </a:r>
          </a:p>
          <a:p>
            <a:pPr lvl="3"/>
            <a:r>
              <a:rPr lang="sv-SE" dirty="0" smtClean="0"/>
              <a:t>Nivå fyra</a:t>
            </a:r>
          </a:p>
          <a:p>
            <a:pPr lvl="4"/>
            <a:r>
              <a:rPr lang="sv-SE" dirty="0" smtClean="0"/>
              <a:t>Nivå fem</a:t>
            </a:r>
            <a:endParaRPr lang="sv-SE" dirty="0"/>
          </a:p>
        </p:txBody>
      </p:sp>
      <p:sp>
        <p:nvSpPr>
          <p:cNvPr id="11" name="Rubrik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sv-SE" dirty="0" smtClean="0"/>
              <a:t>Klicka här för att ändra format</a:t>
            </a:r>
            <a:endParaRPr lang="sv-SE" dirty="0"/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12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FEEA9-F104-544B-9323-8AF3E4CFB35B}" type="slidenum">
              <a:rPr lang="sv-SE"/>
              <a:pPr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270100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ECE5F2-3880-FE4E-B6CE-DDE278692AE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836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B55409-8398-754C-86A3-0178783965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133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6D4418-C334-FC45-AC08-43391DDBE8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637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5F33BE-28BE-3544-9208-16BBC62763A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0287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8732D-EC44-DE49-BBF8-6E8A7BE7CD0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2299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F140C5-3D45-EB4B-80CE-F270A0B7869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66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3DBDE8-9E85-6944-928D-47035D3386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166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9DEA862-FF34-114A-9317-C6DA89A357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047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A1B56F4-8AA3-9F45-A8D8-AC653E983414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4" Type="http://schemas.openxmlformats.org/officeDocument/2006/relationships/image" Target="../media/image29.jpeg"/><Relationship Id="rId5" Type="http://schemas.openxmlformats.org/officeDocument/2006/relationships/oleObject" Target="../embeddings/Microsoft_Word_97_-_2004_Document2.doc"/><Relationship Id="rId6" Type="http://schemas.openxmlformats.org/officeDocument/2006/relationships/image" Target="../media/image28.emf"/><Relationship Id="rId7" Type="http://schemas.openxmlformats.org/officeDocument/2006/relationships/image" Target="../media/image30.png"/><Relationship Id="rId8" Type="http://schemas.openxmlformats.org/officeDocument/2006/relationships/image" Target="../media/image31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4" Type="http://schemas.openxmlformats.org/officeDocument/2006/relationships/oleObject" Target="../embeddings/Microsoft_Word_97_-_2004_Document3.doc"/><Relationship Id="rId5" Type="http://schemas.openxmlformats.org/officeDocument/2006/relationships/image" Target="../media/image32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5" Type="http://schemas.openxmlformats.org/officeDocument/2006/relationships/image" Target="../media/image10.jpeg"/><Relationship Id="rId6" Type="http://schemas.openxmlformats.org/officeDocument/2006/relationships/image" Target="../media/image11.jpeg"/><Relationship Id="rId7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4" Type="http://schemas.openxmlformats.org/officeDocument/2006/relationships/oleObject" Target="../embeddings/Microsoft_Word_97_-_2004_Document1.doc"/><Relationship Id="rId5" Type="http://schemas.openxmlformats.org/officeDocument/2006/relationships/image" Target="../media/image1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FIGURE_10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25011"/>
            <a:ext cx="9144000" cy="2494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3352801" y="6096000"/>
            <a:ext cx="259237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bg1"/>
                </a:solidFill>
                <a:latin typeface="Tahoma" charset="0"/>
              </a:rPr>
              <a:t>Will Steffen</a:t>
            </a:r>
            <a:endParaRPr lang="en-US" b="1">
              <a:solidFill>
                <a:schemeClr val="bg1"/>
              </a:solidFill>
              <a:latin typeface="Tahoma" charset="0"/>
            </a:endParaRPr>
          </a:p>
        </p:txBody>
      </p:sp>
      <p:pic>
        <p:nvPicPr>
          <p:cNvPr id="2054" name="Picture 6" descr="s-03-55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219405"/>
            <a:ext cx="3352800" cy="2424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2895600" y="1796819"/>
            <a:ext cx="3352800" cy="48918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6" name="Picture 8" descr="s-03-2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599"/>
            <a:ext cx="3124200" cy="251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9"/>
          <p:cNvSpPr>
            <a:spLocks noChangeArrowheads="1"/>
          </p:cNvSpPr>
          <p:nvPr/>
        </p:nvSpPr>
        <p:spPr bwMode="auto">
          <a:xfrm>
            <a:off x="0" y="1796819"/>
            <a:ext cx="3200400" cy="1022581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58" name="Picture 10" descr="s-03-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-219405"/>
            <a:ext cx="2819400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5943600" y="1700808"/>
            <a:ext cx="3200400" cy="157579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060" name="Text Box 12"/>
          <p:cNvSpPr txBox="1">
            <a:spLocks noChangeArrowheads="1"/>
          </p:cNvSpPr>
          <p:nvPr/>
        </p:nvSpPr>
        <p:spPr bwMode="auto">
          <a:xfrm>
            <a:off x="251520" y="2132856"/>
            <a:ext cx="8712968" cy="129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ts val="240"/>
              </a:spcBef>
            </a:pPr>
            <a:r>
              <a:rPr lang="en-US" sz="4400" dirty="0">
                <a:solidFill>
                  <a:schemeClr val="bg1"/>
                </a:solidFill>
                <a:latin typeface="Tahoma" charset="0"/>
              </a:rPr>
              <a:t>The </a:t>
            </a:r>
            <a:r>
              <a:rPr lang="en-US" sz="4400" dirty="0" err="1" smtClean="0">
                <a:solidFill>
                  <a:schemeClr val="bg1"/>
                </a:solidFill>
                <a:latin typeface="Tahoma" charset="0"/>
              </a:rPr>
              <a:t>Anthropocene</a:t>
            </a:r>
            <a:r>
              <a:rPr lang="en-US" sz="4400" dirty="0" smtClean="0">
                <a:solidFill>
                  <a:schemeClr val="bg1"/>
                </a:solidFill>
                <a:latin typeface="Tahoma" charset="0"/>
              </a:rPr>
              <a:t>:</a:t>
            </a:r>
          </a:p>
          <a:p>
            <a:pPr algn="ctr">
              <a:spcBef>
                <a:spcPts val="240"/>
              </a:spcBef>
            </a:pPr>
            <a:r>
              <a:rPr lang="en-US" sz="3200" dirty="0" smtClean="0">
                <a:solidFill>
                  <a:schemeClr val="bg1"/>
                </a:solidFill>
                <a:latin typeface="Tahoma" charset="0"/>
              </a:rPr>
              <a:t>The scientific base for planetary boundaries</a:t>
            </a:r>
            <a:endParaRPr lang="en-US" sz="3200" dirty="0">
              <a:solidFill>
                <a:schemeClr val="bg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84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457200" y="381000"/>
            <a:ext cx="53340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/>
            <a:endParaRPr lang="sv-SE" sz="4400">
              <a:solidFill>
                <a:schemeClr val="tx2"/>
              </a:solidFill>
            </a:endParaRPr>
          </a:p>
        </p:txBody>
      </p:sp>
      <p:grpSp>
        <p:nvGrpSpPr>
          <p:cNvPr id="311299" name="Group 3"/>
          <p:cNvGrpSpPr>
            <a:grpSpLocks/>
          </p:cNvGrpSpPr>
          <p:nvPr/>
        </p:nvGrpSpPr>
        <p:grpSpPr bwMode="auto">
          <a:xfrm>
            <a:off x="3455991" y="0"/>
            <a:ext cx="5688013" cy="6477000"/>
            <a:chOff x="2208" y="51"/>
            <a:chExt cx="3583" cy="4080"/>
          </a:xfrm>
        </p:grpSpPr>
        <p:grpSp>
          <p:nvGrpSpPr>
            <p:cNvPr id="311300" name="Group 4"/>
            <p:cNvGrpSpPr>
              <a:grpSpLocks/>
            </p:cNvGrpSpPr>
            <p:nvPr/>
          </p:nvGrpSpPr>
          <p:grpSpPr bwMode="auto">
            <a:xfrm>
              <a:off x="2208" y="51"/>
              <a:ext cx="2459" cy="4080"/>
              <a:chOff x="2208" y="51"/>
              <a:chExt cx="2459" cy="4080"/>
            </a:xfrm>
          </p:grpSpPr>
          <p:grpSp>
            <p:nvGrpSpPr>
              <p:cNvPr id="311301" name="Group 5"/>
              <p:cNvGrpSpPr>
                <a:grpSpLocks/>
              </p:cNvGrpSpPr>
              <p:nvPr/>
            </p:nvGrpSpPr>
            <p:grpSpPr bwMode="auto">
              <a:xfrm>
                <a:off x="2208" y="51"/>
                <a:ext cx="2117" cy="4080"/>
                <a:chOff x="2208" y="51"/>
                <a:chExt cx="2117" cy="4080"/>
              </a:xfrm>
            </p:grpSpPr>
            <p:pic>
              <p:nvPicPr>
                <p:cNvPr id="311302" name="Picture 6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208" y="144"/>
                  <a:ext cx="1923" cy="398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311303" name="Text Box 7"/>
                <p:cNvSpPr txBox="1">
                  <a:spLocks noChangeArrowheads="1"/>
                </p:cNvSpPr>
                <p:nvPr/>
              </p:nvSpPr>
              <p:spPr bwMode="auto">
                <a:xfrm>
                  <a:off x="4106" y="2247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2</a:t>
                  </a:r>
                  <a:endParaRPr lang="en-US" sz="2800"/>
                </a:p>
              </p:txBody>
            </p:sp>
            <p:sp>
              <p:nvSpPr>
                <p:cNvPr id="311304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4113" y="1147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4</a:t>
                  </a:r>
                  <a:endParaRPr lang="en-US" sz="2800"/>
                </a:p>
              </p:txBody>
            </p:sp>
            <p:sp>
              <p:nvSpPr>
                <p:cNvPr id="311305" name="Text Box 9"/>
                <p:cNvSpPr txBox="1">
                  <a:spLocks noChangeArrowheads="1"/>
                </p:cNvSpPr>
                <p:nvPr/>
              </p:nvSpPr>
              <p:spPr bwMode="auto">
                <a:xfrm>
                  <a:off x="4114" y="1664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3</a:t>
                  </a:r>
                  <a:endParaRPr lang="en-US" sz="2800"/>
                </a:p>
              </p:txBody>
            </p:sp>
            <p:sp>
              <p:nvSpPr>
                <p:cNvPr id="31130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128" y="591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5</a:t>
                  </a:r>
                  <a:endParaRPr lang="en-US" sz="2800"/>
                </a:p>
              </p:txBody>
            </p:sp>
            <p:sp>
              <p:nvSpPr>
                <p:cNvPr id="311307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089" y="51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6</a:t>
                  </a:r>
                  <a:endParaRPr lang="en-US" sz="280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311308" name="Text Box 12"/>
                <p:cNvSpPr txBox="1">
                  <a:spLocks noChangeArrowheads="1"/>
                </p:cNvSpPr>
                <p:nvPr/>
              </p:nvSpPr>
              <p:spPr bwMode="auto">
                <a:xfrm>
                  <a:off x="4105" y="2807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1</a:t>
                  </a:r>
                  <a:endParaRPr lang="en-US" sz="2800"/>
                </a:p>
              </p:txBody>
            </p:sp>
            <p:sp>
              <p:nvSpPr>
                <p:cNvPr id="311309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4112" y="3322"/>
                  <a:ext cx="197" cy="23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800">
                      <a:solidFill>
                        <a:schemeClr val="bg1"/>
                      </a:solidFill>
                    </a:rPr>
                    <a:t>0</a:t>
                  </a:r>
                  <a:endParaRPr lang="en-US" sz="2800"/>
                </a:p>
              </p:txBody>
            </p:sp>
          </p:grpSp>
          <p:sp>
            <p:nvSpPr>
              <p:cNvPr id="311310" name="Text Box 14"/>
              <p:cNvSpPr txBox="1">
                <a:spLocks noChangeArrowheads="1"/>
              </p:cNvSpPr>
              <p:nvPr/>
            </p:nvSpPr>
            <p:spPr bwMode="auto">
              <a:xfrm rot="16200000">
                <a:off x="3686" y="1641"/>
                <a:ext cx="1729" cy="23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800">
                    <a:solidFill>
                      <a:schemeClr val="bg1"/>
                    </a:solidFill>
                  </a:rPr>
                  <a:t>Global  Temperature (°C)</a:t>
                </a:r>
              </a:p>
            </p:txBody>
          </p:sp>
        </p:grpSp>
        <p:sp>
          <p:nvSpPr>
            <p:cNvPr id="311311" name="Text Box 15"/>
            <p:cNvSpPr txBox="1">
              <a:spLocks noChangeArrowheads="1"/>
            </p:cNvSpPr>
            <p:nvPr/>
          </p:nvSpPr>
          <p:spPr bwMode="auto">
            <a:xfrm>
              <a:off x="4261" y="155"/>
              <a:ext cx="1530" cy="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solidFill>
                    <a:schemeClr val="bg1"/>
                  </a:solidFill>
                  <a:latin typeface="Tahoma" charset="0"/>
                </a:rPr>
                <a:t>IPCC Projections</a:t>
              </a:r>
            </a:p>
            <a:p>
              <a:pPr algn="ctr"/>
              <a:r>
                <a:rPr lang="en-US" dirty="0">
                  <a:solidFill>
                    <a:schemeClr val="bg1"/>
                  </a:solidFill>
                  <a:latin typeface="Tahoma" charset="0"/>
                </a:rPr>
                <a:t>2100 AD</a:t>
              </a:r>
            </a:p>
          </p:txBody>
        </p:sp>
      </p:grpSp>
      <p:sp>
        <p:nvSpPr>
          <p:cNvPr id="311325" name="Text Box 29"/>
          <p:cNvSpPr txBox="1">
            <a:spLocks noChangeArrowheads="1"/>
          </p:cNvSpPr>
          <p:nvPr/>
        </p:nvSpPr>
        <p:spPr bwMode="auto">
          <a:xfrm>
            <a:off x="304800" y="608014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sv-SE"/>
          </a:p>
        </p:txBody>
      </p:sp>
      <p:sp>
        <p:nvSpPr>
          <p:cNvPr id="311326" name="Text Box 30"/>
          <p:cNvSpPr txBox="1">
            <a:spLocks noChangeArrowheads="1"/>
          </p:cNvSpPr>
          <p:nvPr/>
        </p:nvSpPr>
        <p:spPr bwMode="auto">
          <a:xfrm>
            <a:off x="6660232" y="4725144"/>
            <a:ext cx="76174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Palatino" charset="0"/>
              </a:rPr>
              <a:t>Now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11328" name="Text Box 32"/>
          <p:cNvSpPr txBox="1">
            <a:spLocks noChangeArrowheads="1"/>
          </p:cNvSpPr>
          <p:nvPr/>
        </p:nvSpPr>
        <p:spPr bwMode="auto">
          <a:xfrm>
            <a:off x="1619674" y="260650"/>
            <a:ext cx="4006225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Earth System moves to a new </a:t>
            </a:r>
          </a:p>
          <a:p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s</a:t>
            </a:r>
            <a:r>
              <a:rPr lang="en-US" sz="2000" b="1" dirty="0" smtClean="0">
                <a:solidFill>
                  <a:schemeClr val="bg1"/>
                </a:solidFill>
                <a:latin typeface="Tahoma" charset="0"/>
              </a:rPr>
              <a:t>tate? Severe challenge to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ahoma" charset="0"/>
              </a:rPr>
              <a:t>contemporary </a:t>
            </a:r>
            <a:r>
              <a:rPr lang="en-US" sz="2000" b="1" dirty="0" err="1" smtClean="0">
                <a:solidFill>
                  <a:schemeClr val="bg1"/>
                </a:solidFill>
                <a:latin typeface="Tahoma" charset="0"/>
              </a:rPr>
              <a:t>civilisation</a:t>
            </a:r>
            <a:r>
              <a:rPr lang="en-US" sz="2000" b="1" dirty="0" smtClean="0">
                <a:solidFill>
                  <a:schemeClr val="bg1"/>
                </a:solidFill>
                <a:latin typeface="Tahoma" charset="0"/>
              </a:rPr>
              <a:t>. </a:t>
            </a:r>
          </a:p>
          <a:p>
            <a:r>
              <a:rPr lang="en-US" sz="2000" b="1" dirty="0" smtClean="0">
                <a:solidFill>
                  <a:schemeClr val="bg1"/>
                </a:solidFill>
                <a:latin typeface="Tahoma" charset="0"/>
              </a:rPr>
              <a:t>Possible collapse?</a:t>
            </a:r>
            <a:endParaRPr lang="en-US" dirty="0">
              <a:solidFill>
                <a:schemeClr val="bg1"/>
              </a:solidFill>
              <a:latin typeface="Tahoma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6084168" y="4941168"/>
            <a:ext cx="504056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311329" name="Line 33"/>
          <p:cNvSpPr>
            <a:spLocks noChangeShapeType="1"/>
          </p:cNvSpPr>
          <p:nvPr/>
        </p:nvSpPr>
        <p:spPr bwMode="auto">
          <a:xfrm>
            <a:off x="5292080" y="1100808"/>
            <a:ext cx="936104" cy="239961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332" name="Text Box 36"/>
          <p:cNvSpPr txBox="1">
            <a:spLocks noChangeArrowheads="1"/>
          </p:cNvSpPr>
          <p:nvPr/>
        </p:nvSpPr>
        <p:spPr bwMode="auto">
          <a:xfrm>
            <a:off x="7391401" y="6400801"/>
            <a:ext cx="129782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Tahoma" charset="0"/>
              </a:rPr>
              <a:t>IGBP PAGES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4725144"/>
            <a:ext cx="5520690" cy="1440180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 bwMode="auto">
          <a:xfrm flipH="1">
            <a:off x="6084168" y="4941168"/>
            <a:ext cx="504056" cy="0"/>
          </a:xfrm>
          <a:prstGeom prst="straightConnector1">
            <a:avLst/>
          </a:prstGeom>
          <a:solidFill>
            <a:schemeClr val="accent1"/>
          </a:solidFill>
          <a:ln w="444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4" name="TextBox 3"/>
          <p:cNvSpPr txBox="1"/>
          <p:nvPr/>
        </p:nvSpPr>
        <p:spPr>
          <a:xfrm>
            <a:off x="3491880" y="3573016"/>
            <a:ext cx="16075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chemeClr val="bg1"/>
                </a:solidFill>
                <a:latin typeface="Tahoma Bold"/>
              </a:rPr>
              <a:t>Committed</a:t>
            </a:r>
            <a:endParaRPr lang="en-US" sz="2000" b="1" dirty="0">
              <a:solidFill>
                <a:schemeClr val="bg1"/>
              </a:solidFill>
              <a:latin typeface="Tahoma Bold"/>
            </a:endParaRPr>
          </a:p>
        </p:txBody>
      </p:sp>
      <p:cxnSp>
        <p:nvCxnSpPr>
          <p:cNvPr id="6" name="Straight Arrow Connector 5"/>
          <p:cNvCxnSpPr/>
          <p:nvPr/>
        </p:nvCxnSpPr>
        <p:spPr bwMode="auto">
          <a:xfrm flipV="1">
            <a:off x="5292080" y="3717032"/>
            <a:ext cx="648072" cy="72008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chemeClr val="bg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9193750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1326" grpId="0"/>
      <p:bldP spid="311328" grpId="0"/>
      <p:bldP spid="311329" grpId="0" animBg="1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 PROJECTIONS IN 2K YR PERSPECTIV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754909"/>
            <a:ext cx="5749637" cy="4061691"/>
          </a:xfrm>
          <a:prstGeom prst="rect">
            <a:avLst/>
          </a:prstGeom>
        </p:spPr>
      </p:pic>
      <p:cxnSp>
        <p:nvCxnSpPr>
          <p:cNvPr id="6" name="Straight Connector 5"/>
          <p:cNvCxnSpPr>
            <a:stCxn id="16" idx="0"/>
            <a:endCxn id="8" idx="0"/>
          </p:cNvCxnSpPr>
          <p:nvPr/>
        </p:nvCxnSpPr>
        <p:spPr>
          <a:xfrm flipV="1">
            <a:off x="3819106" y="2230385"/>
            <a:ext cx="222168" cy="1937655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Arc 7"/>
          <p:cNvSpPr/>
          <p:nvPr/>
        </p:nvSpPr>
        <p:spPr>
          <a:xfrm>
            <a:off x="4040909" y="1754909"/>
            <a:ext cx="914400" cy="914400"/>
          </a:xfrm>
          <a:prstGeom prst="arc">
            <a:avLst>
              <a:gd name="adj1" fmla="val 10662560"/>
              <a:gd name="adj2" fmla="val 16750383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570735" y="1736655"/>
            <a:ext cx="1945157" cy="18255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Arc 15"/>
          <p:cNvSpPr/>
          <p:nvPr/>
        </p:nvSpPr>
        <p:spPr>
          <a:xfrm>
            <a:off x="3816026" y="3763819"/>
            <a:ext cx="914400" cy="914400"/>
          </a:xfrm>
          <a:prstGeom prst="arc">
            <a:avLst>
              <a:gd name="adj1" fmla="val 11199268"/>
              <a:gd name="adj2" fmla="val 17615861"/>
            </a:avLst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370209" y="3763820"/>
            <a:ext cx="2424545" cy="565727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749639" y="4505039"/>
            <a:ext cx="290881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ahoma"/>
              </a:rPr>
              <a:t>Return towards a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ahoma"/>
              </a:rPr>
              <a:t>Holocene-like state?</a:t>
            </a:r>
            <a:endParaRPr lang="en-US" sz="2400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08002" y="3105729"/>
            <a:ext cx="21036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ahoma"/>
              </a:rPr>
              <a:t>Tipping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 Point?</a:t>
            </a:r>
            <a:endParaRPr lang="en-US" sz="2400" dirty="0">
              <a:solidFill>
                <a:schemeClr val="bg1"/>
              </a:solidFill>
              <a:latin typeface="Tahoma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3168112" y="3353196"/>
            <a:ext cx="665227" cy="11044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276274" y="1901024"/>
            <a:ext cx="370005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Tahoma"/>
              </a:rPr>
              <a:t>Transition to a new, much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ahoma"/>
              </a:rPr>
              <a:t>h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otter state of the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Tahoma"/>
              </a:rPr>
              <a:t>Earth System?</a:t>
            </a:r>
            <a:endParaRPr lang="en-US" sz="2400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1307" y="61693"/>
            <a:ext cx="76982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Tahoma"/>
              </a:rPr>
              <a:t>Implications of the </a:t>
            </a:r>
            <a:r>
              <a:rPr lang="en-US" sz="4000" dirty="0" err="1" smtClean="0">
                <a:solidFill>
                  <a:schemeClr val="bg1"/>
                </a:solidFill>
                <a:latin typeface="Tahoma"/>
              </a:rPr>
              <a:t>Anthropocene</a:t>
            </a:r>
            <a:endParaRPr lang="en-US" sz="4000" dirty="0">
              <a:solidFill>
                <a:schemeClr val="bg1"/>
              </a:solidFill>
              <a:latin typeface="Tahoma"/>
            </a:endParaRPr>
          </a:p>
        </p:txBody>
      </p:sp>
      <p:cxnSp>
        <p:nvCxnSpPr>
          <p:cNvPr id="29" name="Straight Connector 28"/>
          <p:cNvCxnSpPr/>
          <p:nvPr/>
        </p:nvCxnSpPr>
        <p:spPr>
          <a:xfrm flipV="1">
            <a:off x="3763571" y="4103191"/>
            <a:ext cx="69768" cy="45271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129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6" grpId="0" animBg="1"/>
      <p:bldP spid="22" grpId="0"/>
      <p:bldP spid="23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950" y="2420938"/>
            <a:ext cx="6496050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476250"/>
            <a:ext cx="5699125" cy="201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11412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6"/>
          <p:cNvSpPr>
            <a:spLocks noChangeArrowheads="1"/>
          </p:cNvSpPr>
          <p:nvPr/>
        </p:nvSpPr>
        <p:spPr bwMode="auto">
          <a:xfrm>
            <a:off x="0" y="142875"/>
            <a:ext cx="9144000" cy="6572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67" name="Picture 2" descr="0701-Stars-PaulEv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142875"/>
            <a:ext cx="9202738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Freeform 5"/>
          <p:cNvSpPr>
            <a:spLocks noChangeAspect="1"/>
          </p:cNvSpPr>
          <p:nvPr/>
        </p:nvSpPr>
        <p:spPr bwMode="auto">
          <a:xfrm>
            <a:off x="2627313" y="2647950"/>
            <a:ext cx="3400425" cy="1717675"/>
          </a:xfrm>
          <a:custGeom>
            <a:avLst/>
            <a:gdLst>
              <a:gd name="T0" fmla="*/ 0 w 912"/>
              <a:gd name="T1" fmla="*/ 0 h 455"/>
              <a:gd name="T2" fmla="*/ 2147483647 w 912"/>
              <a:gd name="T3" fmla="*/ 2147483647 h 455"/>
              <a:gd name="T4" fmla="*/ 2147483647 w 912"/>
              <a:gd name="T5" fmla="*/ 2147483647 h 455"/>
              <a:gd name="T6" fmla="*/ 2147483647 w 912"/>
              <a:gd name="T7" fmla="*/ 2147483647 h 455"/>
              <a:gd name="T8" fmla="*/ 2147483647 w 912"/>
              <a:gd name="T9" fmla="*/ 2147483647 h 455"/>
              <a:gd name="T10" fmla="*/ 2147483647 w 912"/>
              <a:gd name="T11" fmla="*/ 2147483647 h 45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2"/>
              <a:gd name="T19" fmla="*/ 0 h 455"/>
              <a:gd name="T20" fmla="*/ 912 w 912"/>
              <a:gd name="T21" fmla="*/ 455 h 45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2" h="455">
                <a:moveTo>
                  <a:pt x="0" y="0"/>
                </a:moveTo>
                <a:cubicBezTo>
                  <a:pt x="56" y="204"/>
                  <a:pt x="112" y="408"/>
                  <a:pt x="192" y="432"/>
                </a:cubicBezTo>
                <a:cubicBezTo>
                  <a:pt x="271" y="455"/>
                  <a:pt x="408" y="167"/>
                  <a:pt x="480" y="144"/>
                </a:cubicBezTo>
                <a:cubicBezTo>
                  <a:pt x="551" y="120"/>
                  <a:pt x="584" y="264"/>
                  <a:pt x="624" y="288"/>
                </a:cubicBezTo>
                <a:cubicBezTo>
                  <a:pt x="663" y="311"/>
                  <a:pt x="671" y="320"/>
                  <a:pt x="720" y="288"/>
                </a:cubicBezTo>
                <a:cubicBezTo>
                  <a:pt x="768" y="255"/>
                  <a:pt x="840" y="175"/>
                  <a:pt x="912" y="96"/>
                </a:cubicBezTo>
              </a:path>
            </a:pathLst>
          </a:cu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6869" name="Straight Connector 21"/>
          <p:cNvCxnSpPr>
            <a:cxnSpLocks noChangeShapeType="1"/>
          </p:cNvCxnSpPr>
          <p:nvPr/>
        </p:nvCxnSpPr>
        <p:spPr bwMode="auto">
          <a:xfrm>
            <a:off x="5114925" y="3889375"/>
            <a:ext cx="2857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0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States 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of the Earth 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System</a:t>
            </a:r>
            <a:endParaRPr lang="sv-S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6871" name="Picture 9" descr="glob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521">
            <a:off x="4786313" y="3006725"/>
            <a:ext cx="7731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627313" y="4474776"/>
            <a:ext cx="1355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ahoma Bold"/>
              </a:rPr>
              <a:t>Ice Age</a:t>
            </a:r>
            <a:endParaRPr lang="en-US" sz="2400" b="1" dirty="0">
              <a:solidFill>
                <a:schemeClr val="bg1"/>
              </a:solidFill>
              <a:latin typeface="Tahoma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21282" y="3903960"/>
            <a:ext cx="161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ahoma Bold"/>
              </a:rPr>
              <a:t>Holocene</a:t>
            </a:r>
            <a:endParaRPr lang="en-US" sz="2400" b="1" dirty="0">
              <a:solidFill>
                <a:schemeClr val="bg1"/>
              </a:solidFill>
              <a:latin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5244959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6"/>
          <p:cNvSpPr>
            <a:spLocks noChangeArrowheads="1"/>
          </p:cNvSpPr>
          <p:nvPr/>
        </p:nvSpPr>
        <p:spPr bwMode="auto">
          <a:xfrm>
            <a:off x="0" y="142875"/>
            <a:ext cx="9144000" cy="6572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67" name="Picture 2" descr="0701-Stars-PaulEv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3" y="221799"/>
            <a:ext cx="9202738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Freeform 5"/>
          <p:cNvSpPr>
            <a:spLocks noChangeAspect="1"/>
          </p:cNvSpPr>
          <p:nvPr/>
        </p:nvSpPr>
        <p:spPr bwMode="auto">
          <a:xfrm>
            <a:off x="1714500" y="3506787"/>
            <a:ext cx="3400425" cy="1717675"/>
          </a:xfrm>
          <a:custGeom>
            <a:avLst/>
            <a:gdLst>
              <a:gd name="T0" fmla="*/ 0 w 912"/>
              <a:gd name="T1" fmla="*/ 0 h 455"/>
              <a:gd name="T2" fmla="*/ 2147483647 w 912"/>
              <a:gd name="T3" fmla="*/ 2147483647 h 455"/>
              <a:gd name="T4" fmla="*/ 2147483647 w 912"/>
              <a:gd name="T5" fmla="*/ 2147483647 h 455"/>
              <a:gd name="T6" fmla="*/ 2147483647 w 912"/>
              <a:gd name="T7" fmla="*/ 2147483647 h 455"/>
              <a:gd name="T8" fmla="*/ 2147483647 w 912"/>
              <a:gd name="T9" fmla="*/ 2147483647 h 455"/>
              <a:gd name="T10" fmla="*/ 2147483647 w 912"/>
              <a:gd name="T11" fmla="*/ 2147483647 h 45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2"/>
              <a:gd name="T19" fmla="*/ 0 h 455"/>
              <a:gd name="T20" fmla="*/ 912 w 912"/>
              <a:gd name="T21" fmla="*/ 455 h 45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2" h="455">
                <a:moveTo>
                  <a:pt x="0" y="0"/>
                </a:moveTo>
                <a:cubicBezTo>
                  <a:pt x="56" y="204"/>
                  <a:pt x="112" y="408"/>
                  <a:pt x="192" y="432"/>
                </a:cubicBezTo>
                <a:cubicBezTo>
                  <a:pt x="271" y="455"/>
                  <a:pt x="408" y="167"/>
                  <a:pt x="480" y="144"/>
                </a:cubicBezTo>
                <a:cubicBezTo>
                  <a:pt x="551" y="120"/>
                  <a:pt x="584" y="264"/>
                  <a:pt x="624" y="288"/>
                </a:cubicBezTo>
                <a:cubicBezTo>
                  <a:pt x="663" y="311"/>
                  <a:pt x="671" y="320"/>
                  <a:pt x="720" y="288"/>
                </a:cubicBezTo>
                <a:cubicBezTo>
                  <a:pt x="768" y="255"/>
                  <a:pt x="840" y="175"/>
                  <a:pt x="912" y="96"/>
                </a:cubicBezTo>
              </a:path>
            </a:pathLst>
          </a:cu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6869" name="Straight Connector 21"/>
          <p:cNvCxnSpPr>
            <a:cxnSpLocks noChangeShapeType="1"/>
          </p:cNvCxnSpPr>
          <p:nvPr/>
        </p:nvCxnSpPr>
        <p:spPr bwMode="auto">
          <a:xfrm>
            <a:off x="5114925" y="3889375"/>
            <a:ext cx="2857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0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States 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of the Earth 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System</a:t>
            </a:r>
            <a:endParaRPr lang="sv-S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6871" name="Picture 9" descr="glob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521">
            <a:off x="4268850" y="3432680"/>
            <a:ext cx="7731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4500" y="5243080"/>
            <a:ext cx="1355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ahoma Bold"/>
              </a:rPr>
              <a:t>Ice Age</a:t>
            </a:r>
            <a:endParaRPr lang="en-US" sz="2400" b="1" dirty="0">
              <a:solidFill>
                <a:schemeClr val="bg1"/>
              </a:solidFill>
              <a:latin typeface="Tahoma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5323" y="4762797"/>
            <a:ext cx="161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ahoma Bold"/>
              </a:rPr>
              <a:t>Holocene</a:t>
            </a:r>
            <a:endParaRPr lang="en-US" sz="2400" b="1" dirty="0">
              <a:solidFill>
                <a:schemeClr val="bg1"/>
              </a:solidFill>
              <a:latin typeface="Tahoma Bold"/>
            </a:endParaRPr>
          </a:p>
        </p:txBody>
      </p:sp>
      <p:sp>
        <p:nvSpPr>
          <p:cNvPr id="16" name="Freeform 5"/>
          <p:cNvSpPr>
            <a:spLocks noChangeAspect="1"/>
          </p:cNvSpPr>
          <p:nvPr/>
        </p:nvSpPr>
        <p:spPr bwMode="auto">
          <a:xfrm rot="10800000">
            <a:off x="5114925" y="2512756"/>
            <a:ext cx="3400425" cy="1717675"/>
          </a:xfrm>
          <a:custGeom>
            <a:avLst/>
            <a:gdLst>
              <a:gd name="T0" fmla="*/ 0 w 912"/>
              <a:gd name="T1" fmla="*/ 0 h 455"/>
              <a:gd name="T2" fmla="*/ 2147483647 w 912"/>
              <a:gd name="T3" fmla="*/ 2147483647 h 455"/>
              <a:gd name="T4" fmla="*/ 2147483647 w 912"/>
              <a:gd name="T5" fmla="*/ 2147483647 h 455"/>
              <a:gd name="T6" fmla="*/ 2147483647 w 912"/>
              <a:gd name="T7" fmla="*/ 2147483647 h 455"/>
              <a:gd name="T8" fmla="*/ 2147483647 w 912"/>
              <a:gd name="T9" fmla="*/ 2147483647 h 455"/>
              <a:gd name="T10" fmla="*/ 2147483647 w 912"/>
              <a:gd name="T11" fmla="*/ 2147483647 h 45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2"/>
              <a:gd name="T19" fmla="*/ 0 h 455"/>
              <a:gd name="T20" fmla="*/ 912 w 912"/>
              <a:gd name="T21" fmla="*/ 455 h 45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2" h="455">
                <a:moveTo>
                  <a:pt x="0" y="0"/>
                </a:moveTo>
                <a:cubicBezTo>
                  <a:pt x="56" y="204"/>
                  <a:pt x="112" y="408"/>
                  <a:pt x="192" y="432"/>
                </a:cubicBezTo>
                <a:cubicBezTo>
                  <a:pt x="271" y="455"/>
                  <a:pt x="408" y="167"/>
                  <a:pt x="480" y="144"/>
                </a:cubicBezTo>
                <a:cubicBezTo>
                  <a:pt x="551" y="120"/>
                  <a:pt x="584" y="264"/>
                  <a:pt x="624" y="288"/>
                </a:cubicBezTo>
                <a:cubicBezTo>
                  <a:pt x="663" y="311"/>
                  <a:pt x="671" y="320"/>
                  <a:pt x="720" y="288"/>
                </a:cubicBezTo>
                <a:cubicBezTo>
                  <a:pt x="768" y="255"/>
                  <a:pt x="840" y="175"/>
                  <a:pt x="912" y="96"/>
                </a:cubicBezTo>
              </a:path>
            </a:pathLst>
          </a:cu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20696" y="2215237"/>
            <a:ext cx="1668586" cy="20151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46693" y="3890963"/>
            <a:ext cx="2167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 Bold"/>
              </a:rPr>
              <a:t>Hot, Ice-free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 Bold"/>
              </a:rPr>
              <a:t>State</a:t>
            </a:r>
            <a:endParaRPr lang="en-US" sz="2400" b="1" dirty="0">
              <a:solidFill>
                <a:schemeClr val="bg1"/>
              </a:solidFill>
              <a:latin typeface="Tahoma Bold"/>
            </a:endParaRPr>
          </a:p>
        </p:txBody>
      </p:sp>
      <p:sp>
        <p:nvSpPr>
          <p:cNvPr id="5" name="Up Arrow 4"/>
          <p:cNvSpPr/>
          <p:nvPr/>
        </p:nvSpPr>
        <p:spPr>
          <a:xfrm rot="2460000">
            <a:off x="4973380" y="3140878"/>
            <a:ext cx="280457" cy="495529"/>
          </a:xfrm>
          <a:prstGeom prst="upArrow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46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46"/>
          <p:cNvSpPr>
            <a:spLocks noChangeArrowheads="1"/>
          </p:cNvSpPr>
          <p:nvPr/>
        </p:nvSpPr>
        <p:spPr bwMode="auto">
          <a:xfrm>
            <a:off x="0" y="142875"/>
            <a:ext cx="9144000" cy="65722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67" name="Picture 2" descr="0701-Stars-PaulEva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3" y="221799"/>
            <a:ext cx="9202738" cy="656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Freeform 5"/>
          <p:cNvSpPr>
            <a:spLocks noChangeAspect="1"/>
          </p:cNvSpPr>
          <p:nvPr/>
        </p:nvSpPr>
        <p:spPr bwMode="auto">
          <a:xfrm>
            <a:off x="1714500" y="3506787"/>
            <a:ext cx="3400425" cy="1717675"/>
          </a:xfrm>
          <a:custGeom>
            <a:avLst/>
            <a:gdLst>
              <a:gd name="T0" fmla="*/ 0 w 912"/>
              <a:gd name="T1" fmla="*/ 0 h 455"/>
              <a:gd name="T2" fmla="*/ 2147483647 w 912"/>
              <a:gd name="T3" fmla="*/ 2147483647 h 455"/>
              <a:gd name="T4" fmla="*/ 2147483647 w 912"/>
              <a:gd name="T5" fmla="*/ 2147483647 h 455"/>
              <a:gd name="T6" fmla="*/ 2147483647 w 912"/>
              <a:gd name="T7" fmla="*/ 2147483647 h 455"/>
              <a:gd name="T8" fmla="*/ 2147483647 w 912"/>
              <a:gd name="T9" fmla="*/ 2147483647 h 455"/>
              <a:gd name="T10" fmla="*/ 2147483647 w 912"/>
              <a:gd name="T11" fmla="*/ 2147483647 h 45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2"/>
              <a:gd name="T19" fmla="*/ 0 h 455"/>
              <a:gd name="T20" fmla="*/ 912 w 912"/>
              <a:gd name="T21" fmla="*/ 455 h 45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2" h="455">
                <a:moveTo>
                  <a:pt x="0" y="0"/>
                </a:moveTo>
                <a:cubicBezTo>
                  <a:pt x="56" y="204"/>
                  <a:pt x="112" y="408"/>
                  <a:pt x="192" y="432"/>
                </a:cubicBezTo>
                <a:cubicBezTo>
                  <a:pt x="271" y="455"/>
                  <a:pt x="408" y="167"/>
                  <a:pt x="480" y="144"/>
                </a:cubicBezTo>
                <a:cubicBezTo>
                  <a:pt x="551" y="120"/>
                  <a:pt x="584" y="264"/>
                  <a:pt x="624" y="288"/>
                </a:cubicBezTo>
                <a:cubicBezTo>
                  <a:pt x="663" y="311"/>
                  <a:pt x="671" y="320"/>
                  <a:pt x="720" y="288"/>
                </a:cubicBezTo>
                <a:cubicBezTo>
                  <a:pt x="768" y="255"/>
                  <a:pt x="840" y="175"/>
                  <a:pt x="912" y="96"/>
                </a:cubicBezTo>
              </a:path>
            </a:pathLst>
          </a:cu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cxnSp>
        <p:nvCxnSpPr>
          <p:cNvPr id="36869" name="Straight Connector 21"/>
          <p:cNvCxnSpPr>
            <a:cxnSpLocks noChangeShapeType="1"/>
          </p:cNvCxnSpPr>
          <p:nvPr/>
        </p:nvCxnSpPr>
        <p:spPr bwMode="auto">
          <a:xfrm>
            <a:off x="5114925" y="3889375"/>
            <a:ext cx="28575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0" name="Rectangle 2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States </a:t>
            </a:r>
            <a:r>
              <a:rPr lang="en-US" sz="3600" dirty="0">
                <a:solidFill>
                  <a:schemeClr val="bg1"/>
                </a:solidFill>
                <a:latin typeface="Arial" charset="0"/>
              </a:rPr>
              <a:t>of the Earth </a:t>
            </a:r>
            <a:r>
              <a:rPr lang="en-US" sz="3600" dirty="0" smtClean="0">
                <a:solidFill>
                  <a:schemeClr val="bg1"/>
                </a:solidFill>
                <a:latin typeface="Arial" charset="0"/>
              </a:rPr>
              <a:t>System</a:t>
            </a:r>
            <a:endParaRPr lang="sv-SE" sz="3600" dirty="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36871" name="Picture 9" descr="globe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8521">
            <a:off x="6262865" y="2776056"/>
            <a:ext cx="773112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14500" y="5243080"/>
            <a:ext cx="13558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ahoma Bold"/>
              </a:rPr>
              <a:t>Ice Age</a:t>
            </a:r>
            <a:endParaRPr lang="en-US" sz="2400" b="1" dirty="0">
              <a:solidFill>
                <a:schemeClr val="bg1"/>
              </a:solidFill>
              <a:latin typeface="Tahoma Bold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325323" y="4762797"/>
            <a:ext cx="161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Tahoma Bold"/>
              </a:rPr>
              <a:t>Holocene</a:t>
            </a:r>
            <a:endParaRPr lang="en-US" sz="2400" b="1" dirty="0">
              <a:solidFill>
                <a:schemeClr val="bg1"/>
              </a:solidFill>
              <a:latin typeface="Tahoma Bold"/>
            </a:endParaRPr>
          </a:p>
        </p:txBody>
      </p:sp>
      <p:sp>
        <p:nvSpPr>
          <p:cNvPr id="16" name="Freeform 5"/>
          <p:cNvSpPr>
            <a:spLocks noChangeAspect="1"/>
          </p:cNvSpPr>
          <p:nvPr/>
        </p:nvSpPr>
        <p:spPr bwMode="auto">
          <a:xfrm rot="10800000">
            <a:off x="5114925" y="2512756"/>
            <a:ext cx="3400425" cy="1717675"/>
          </a:xfrm>
          <a:custGeom>
            <a:avLst/>
            <a:gdLst>
              <a:gd name="T0" fmla="*/ 0 w 912"/>
              <a:gd name="T1" fmla="*/ 0 h 455"/>
              <a:gd name="T2" fmla="*/ 2147483647 w 912"/>
              <a:gd name="T3" fmla="*/ 2147483647 h 455"/>
              <a:gd name="T4" fmla="*/ 2147483647 w 912"/>
              <a:gd name="T5" fmla="*/ 2147483647 h 455"/>
              <a:gd name="T6" fmla="*/ 2147483647 w 912"/>
              <a:gd name="T7" fmla="*/ 2147483647 h 455"/>
              <a:gd name="T8" fmla="*/ 2147483647 w 912"/>
              <a:gd name="T9" fmla="*/ 2147483647 h 455"/>
              <a:gd name="T10" fmla="*/ 2147483647 w 912"/>
              <a:gd name="T11" fmla="*/ 2147483647 h 45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912"/>
              <a:gd name="T19" fmla="*/ 0 h 455"/>
              <a:gd name="T20" fmla="*/ 912 w 912"/>
              <a:gd name="T21" fmla="*/ 455 h 45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912" h="455">
                <a:moveTo>
                  <a:pt x="0" y="0"/>
                </a:moveTo>
                <a:cubicBezTo>
                  <a:pt x="56" y="204"/>
                  <a:pt x="112" y="408"/>
                  <a:pt x="192" y="432"/>
                </a:cubicBezTo>
                <a:cubicBezTo>
                  <a:pt x="271" y="455"/>
                  <a:pt x="408" y="167"/>
                  <a:pt x="480" y="144"/>
                </a:cubicBezTo>
                <a:cubicBezTo>
                  <a:pt x="551" y="120"/>
                  <a:pt x="584" y="264"/>
                  <a:pt x="624" y="288"/>
                </a:cubicBezTo>
                <a:cubicBezTo>
                  <a:pt x="663" y="311"/>
                  <a:pt x="671" y="320"/>
                  <a:pt x="720" y="288"/>
                </a:cubicBezTo>
                <a:cubicBezTo>
                  <a:pt x="768" y="255"/>
                  <a:pt x="840" y="175"/>
                  <a:pt x="912" y="96"/>
                </a:cubicBezTo>
              </a:path>
            </a:pathLst>
          </a:custGeom>
          <a:noFill/>
          <a:ln w="5715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220696" y="2215237"/>
            <a:ext cx="1668586" cy="20151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046693" y="3890963"/>
            <a:ext cx="21671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 Bold"/>
              </a:rPr>
              <a:t>Hot, Ice-free</a:t>
            </a:r>
          </a:p>
          <a:p>
            <a:pPr algn="ctr"/>
            <a:r>
              <a:rPr lang="en-US" sz="2400" b="1" dirty="0" smtClean="0">
                <a:solidFill>
                  <a:schemeClr val="bg1"/>
                </a:solidFill>
                <a:latin typeface="Tahoma Bold"/>
              </a:rPr>
              <a:t>State</a:t>
            </a:r>
            <a:endParaRPr lang="en-US" sz="2400" b="1" dirty="0">
              <a:solidFill>
                <a:schemeClr val="bg1"/>
              </a:solidFill>
              <a:latin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3139253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4"/>
          <p:cNvSpPr>
            <a:spLocks noChangeArrowheads="1"/>
          </p:cNvSpPr>
          <p:nvPr/>
        </p:nvSpPr>
        <p:spPr bwMode="auto">
          <a:xfrm>
            <a:off x="1115616" y="356659"/>
            <a:ext cx="6912768" cy="6019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4339" name="Picture 15" descr="Planetary_boundaries_v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928689"/>
            <a:ext cx="6212037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 Box 5"/>
          <p:cNvSpPr txBox="1">
            <a:spLocks noChangeArrowheads="1"/>
          </p:cNvSpPr>
          <p:nvPr/>
        </p:nvSpPr>
        <p:spPr bwMode="auto">
          <a:xfrm>
            <a:off x="1259633" y="2276873"/>
            <a:ext cx="108743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sv-SE" sz="1800" b="1" dirty="0" err="1">
                <a:latin typeface="Tahoma" charset="0"/>
              </a:rPr>
              <a:t>Climate</a:t>
            </a:r>
            <a:r>
              <a:rPr lang="sv-SE" sz="1800" b="1" dirty="0">
                <a:latin typeface="Tahoma" charset="0"/>
              </a:rPr>
              <a:t> </a:t>
            </a:r>
          </a:p>
          <a:p>
            <a:pPr algn="ctr"/>
            <a:r>
              <a:rPr lang="sv-SE" sz="1800" b="1" dirty="0">
                <a:latin typeface="Tahoma" charset="0"/>
              </a:rPr>
              <a:t>Change</a:t>
            </a:r>
            <a:endParaRPr lang="sv-SE" sz="1800" i="1" baseline="-25000" dirty="0">
              <a:solidFill>
                <a:schemeClr val="bg1"/>
              </a:solidFill>
            </a:endParaRPr>
          </a:p>
        </p:txBody>
      </p:sp>
      <p:sp>
        <p:nvSpPr>
          <p:cNvPr id="14341" name="Text Box 6"/>
          <p:cNvSpPr txBox="1">
            <a:spLocks noChangeArrowheads="1"/>
          </p:cNvSpPr>
          <p:nvPr/>
        </p:nvSpPr>
        <p:spPr bwMode="auto">
          <a:xfrm>
            <a:off x="4932040" y="5445225"/>
            <a:ext cx="172819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sv-SE" sz="1800" b="1" dirty="0">
                <a:latin typeface="Tahoma" charset="0"/>
              </a:rPr>
              <a:t>Ocean </a:t>
            </a:r>
          </a:p>
          <a:p>
            <a:r>
              <a:rPr lang="sv-SE" sz="1800" b="1" dirty="0" err="1" smtClean="0">
                <a:latin typeface="Tahoma" charset="0"/>
              </a:rPr>
              <a:t>acidification</a:t>
            </a:r>
            <a:endParaRPr lang="sv-SE" sz="1800" b="1" dirty="0">
              <a:latin typeface="Tahoma" charset="0"/>
            </a:endParaRPr>
          </a:p>
        </p:txBody>
      </p:sp>
      <p:sp>
        <p:nvSpPr>
          <p:cNvPr id="14342" name="Text Box 7"/>
          <p:cNvSpPr txBox="1">
            <a:spLocks noChangeArrowheads="1"/>
          </p:cNvSpPr>
          <p:nvPr/>
        </p:nvSpPr>
        <p:spPr bwMode="auto">
          <a:xfrm>
            <a:off x="4860032" y="452670"/>
            <a:ext cx="127480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sv-SE" sz="1800" b="1" dirty="0" err="1">
                <a:latin typeface="Tahoma" charset="0"/>
              </a:rPr>
              <a:t>Ozone</a:t>
            </a:r>
            <a:r>
              <a:rPr lang="sv-SE" sz="1800" b="1" dirty="0">
                <a:latin typeface="Tahoma" charset="0"/>
              </a:rPr>
              <a:t> </a:t>
            </a:r>
          </a:p>
          <a:p>
            <a:pPr algn="ctr"/>
            <a:r>
              <a:rPr lang="sv-SE" sz="1800" b="1" dirty="0" err="1">
                <a:latin typeface="Tahoma" charset="0"/>
              </a:rPr>
              <a:t>depletion</a:t>
            </a:r>
            <a:endParaRPr lang="sv-SE" sz="1800" b="1" dirty="0"/>
          </a:p>
        </p:txBody>
      </p:sp>
      <p:sp>
        <p:nvSpPr>
          <p:cNvPr id="14343" name="Text Box 8"/>
          <p:cNvSpPr txBox="1">
            <a:spLocks noChangeArrowheads="1"/>
          </p:cNvSpPr>
          <p:nvPr/>
        </p:nvSpPr>
        <p:spPr bwMode="auto">
          <a:xfrm>
            <a:off x="6516689" y="4292600"/>
            <a:ext cx="150554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sv-SE" sz="1800" b="1" dirty="0">
                <a:latin typeface="Tahoma" charset="0"/>
              </a:rPr>
              <a:t>Global </a:t>
            </a:r>
          </a:p>
          <a:p>
            <a:r>
              <a:rPr lang="sv-SE" sz="1800" b="1" dirty="0" err="1">
                <a:latin typeface="Tahoma" charset="0"/>
              </a:rPr>
              <a:t>Freshwater</a:t>
            </a:r>
            <a:r>
              <a:rPr lang="sv-SE" sz="1800" b="1" dirty="0">
                <a:latin typeface="Tahoma" charset="0"/>
              </a:rPr>
              <a:t> </a:t>
            </a:r>
          </a:p>
          <a:p>
            <a:r>
              <a:rPr lang="sv-SE" sz="1800" b="1" dirty="0" err="1">
                <a:latin typeface="Tahoma" charset="0"/>
              </a:rPr>
              <a:t>Use</a:t>
            </a:r>
            <a:endParaRPr lang="sv-SE" sz="1800" b="1" dirty="0">
              <a:latin typeface="Tahoma" charset="0"/>
            </a:endParaRPr>
          </a:p>
        </p:txBody>
      </p:sp>
      <p:sp>
        <p:nvSpPr>
          <p:cNvPr id="14344" name="Text Box 9"/>
          <p:cNvSpPr txBox="1">
            <a:spLocks noChangeArrowheads="1"/>
          </p:cNvSpPr>
          <p:nvPr/>
        </p:nvSpPr>
        <p:spPr bwMode="auto">
          <a:xfrm>
            <a:off x="1043609" y="4293096"/>
            <a:ext cx="167329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sv-SE" sz="1800" b="1" dirty="0">
                <a:latin typeface="Tahoma" charset="0"/>
              </a:rPr>
              <a:t>Rate </a:t>
            </a:r>
            <a:r>
              <a:rPr lang="sv-SE" sz="1800" b="1" dirty="0" err="1">
                <a:latin typeface="Tahoma" charset="0"/>
              </a:rPr>
              <a:t>of</a:t>
            </a:r>
            <a:r>
              <a:rPr lang="sv-SE" sz="1800" b="1" dirty="0">
                <a:latin typeface="Tahoma" charset="0"/>
              </a:rPr>
              <a:t> </a:t>
            </a:r>
            <a:r>
              <a:rPr lang="sv-SE" sz="1800" b="1" dirty="0" err="1">
                <a:latin typeface="Tahoma" charset="0"/>
              </a:rPr>
              <a:t>Biodiversity</a:t>
            </a:r>
            <a:r>
              <a:rPr lang="sv-SE" sz="1800" b="1" dirty="0">
                <a:latin typeface="Tahoma" charset="0"/>
              </a:rPr>
              <a:t> </a:t>
            </a:r>
          </a:p>
          <a:p>
            <a:pPr algn="r"/>
            <a:r>
              <a:rPr lang="sv-SE" sz="1800" b="1" dirty="0">
                <a:latin typeface="Tahoma" charset="0"/>
              </a:rPr>
              <a:t>Loss</a:t>
            </a:r>
          </a:p>
        </p:txBody>
      </p:sp>
      <p:sp>
        <p:nvSpPr>
          <p:cNvPr id="14345" name="Text Box 10"/>
          <p:cNvSpPr txBox="1">
            <a:spLocks noChangeArrowheads="1"/>
          </p:cNvSpPr>
          <p:nvPr/>
        </p:nvSpPr>
        <p:spPr bwMode="auto">
          <a:xfrm>
            <a:off x="1331641" y="452669"/>
            <a:ext cx="2270249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sv-SE" sz="1800" b="1" dirty="0" err="1" smtClean="0">
                <a:latin typeface="Tahoma" charset="0"/>
              </a:rPr>
              <a:t>Biogeochemistry</a:t>
            </a:r>
            <a:r>
              <a:rPr lang="sv-SE" sz="1800" b="1" dirty="0" smtClean="0">
                <a:latin typeface="Tahoma" charset="0"/>
              </a:rPr>
              <a:t>: </a:t>
            </a:r>
            <a:r>
              <a:rPr lang="sv-SE" sz="1800" b="1" dirty="0">
                <a:latin typeface="Tahoma" charset="0"/>
              </a:rPr>
              <a:t>Global N &amp; P </a:t>
            </a:r>
            <a:r>
              <a:rPr lang="sv-SE" sz="1800" b="1" dirty="0" err="1">
                <a:latin typeface="Tahoma" charset="0"/>
              </a:rPr>
              <a:t>Cycles</a:t>
            </a:r>
            <a:r>
              <a:rPr lang="sv-SE" sz="1800" dirty="0">
                <a:latin typeface="Tahoma" charset="0"/>
              </a:rPr>
              <a:t> </a:t>
            </a:r>
          </a:p>
        </p:txBody>
      </p:sp>
      <p:sp>
        <p:nvSpPr>
          <p:cNvPr id="14346" name="Text Box 11"/>
          <p:cNvSpPr txBox="1">
            <a:spLocks noChangeArrowheads="1"/>
          </p:cNvSpPr>
          <p:nvPr/>
        </p:nvSpPr>
        <p:spPr bwMode="auto">
          <a:xfrm>
            <a:off x="6444209" y="1028733"/>
            <a:ext cx="201612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sv-SE" sz="1800" b="1" dirty="0" err="1">
                <a:latin typeface="Tahoma" charset="0"/>
              </a:rPr>
              <a:t>Atmospheric</a:t>
            </a:r>
            <a:r>
              <a:rPr lang="sv-SE" sz="1800" b="1" dirty="0">
                <a:latin typeface="Tahoma" charset="0"/>
              </a:rPr>
              <a:t> Aerosol </a:t>
            </a:r>
          </a:p>
          <a:p>
            <a:r>
              <a:rPr lang="sv-SE" sz="1800" b="1" dirty="0" err="1">
                <a:latin typeface="Tahoma" charset="0"/>
              </a:rPr>
              <a:t>Loading</a:t>
            </a:r>
            <a:r>
              <a:rPr lang="sv-SE" sz="1800" dirty="0">
                <a:latin typeface="Tahoma" charset="0"/>
              </a:rPr>
              <a:t> </a:t>
            </a:r>
          </a:p>
        </p:txBody>
      </p:sp>
      <p:sp>
        <p:nvSpPr>
          <p:cNvPr id="14347" name="Text Box 13"/>
          <p:cNvSpPr txBox="1">
            <a:spLocks noChangeArrowheads="1"/>
          </p:cNvSpPr>
          <p:nvPr/>
        </p:nvSpPr>
        <p:spPr bwMode="auto">
          <a:xfrm>
            <a:off x="2411761" y="5465765"/>
            <a:ext cx="18001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sv-SE" sz="1800" b="1" dirty="0">
                <a:latin typeface="Tahoma" charset="0"/>
              </a:rPr>
              <a:t>Land </a:t>
            </a:r>
            <a:r>
              <a:rPr lang="sv-SE" sz="1800" b="1" dirty="0" smtClean="0">
                <a:latin typeface="Tahoma" charset="0"/>
              </a:rPr>
              <a:t> System Change</a:t>
            </a:r>
            <a:endParaRPr lang="sv-SE" sz="1800" b="1" dirty="0">
              <a:latin typeface="Tahoma" charset="0"/>
            </a:endParaRPr>
          </a:p>
        </p:txBody>
      </p:sp>
      <p:sp>
        <p:nvSpPr>
          <p:cNvPr id="14348" name="Text Box 14"/>
          <p:cNvSpPr txBox="1">
            <a:spLocks noChangeArrowheads="1"/>
          </p:cNvSpPr>
          <p:nvPr/>
        </p:nvSpPr>
        <p:spPr bwMode="auto">
          <a:xfrm>
            <a:off x="6516216" y="2852937"/>
            <a:ext cx="1701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sv-SE" sz="1800" b="1" dirty="0" err="1">
                <a:latin typeface="Tahoma" charset="0"/>
              </a:rPr>
              <a:t>Chemical</a:t>
            </a:r>
            <a:r>
              <a:rPr lang="sv-SE" sz="1800" b="1" dirty="0">
                <a:latin typeface="Tahoma" charset="0"/>
              </a:rPr>
              <a:t> </a:t>
            </a:r>
          </a:p>
          <a:p>
            <a:pPr algn="ctr"/>
            <a:r>
              <a:rPr lang="sv-SE" sz="1800" b="1" dirty="0">
                <a:latin typeface="Tahoma" charset="0"/>
              </a:rPr>
              <a:t>Pollution </a:t>
            </a:r>
          </a:p>
        </p:txBody>
      </p:sp>
      <p:sp>
        <p:nvSpPr>
          <p:cNvPr id="14349" name="Text Box 23"/>
          <p:cNvSpPr txBox="1">
            <a:spLocks noChangeArrowheads="1"/>
          </p:cNvSpPr>
          <p:nvPr/>
        </p:nvSpPr>
        <p:spPr bwMode="auto">
          <a:xfrm>
            <a:off x="3046664" y="2714626"/>
            <a:ext cx="30856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sv-SE" sz="4000" b="1" dirty="0" err="1">
                <a:solidFill>
                  <a:schemeClr val="bg1"/>
                </a:solidFill>
                <a:latin typeface="Tahoma" charset="0"/>
              </a:rPr>
              <a:t>Planetary</a:t>
            </a:r>
            <a:r>
              <a:rPr lang="sv-SE" sz="4000" b="1" dirty="0">
                <a:solidFill>
                  <a:schemeClr val="bg1"/>
                </a:solidFill>
                <a:latin typeface="Tahoma" charset="0"/>
              </a:rPr>
              <a:t> </a:t>
            </a:r>
          </a:p>
          <a:p>
            <a:pPr algn="ctr"/>
            <a:r>
              <a:rPr lang="sv-SE" sz="4000" b="1" dirty="0" err="1">
                <a:solidFill>
                  <a:schemeClr val="bg1"/>
                </a:solidFill>
                <a:latin typeface="Tahoma" charset="0"/>
              </a:rPr>
              <a:t>Boundaries</a:t>
            </a:r>
            <a:endParaRPr lang="sv-SE" sz="4000" b="1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04250" y="6453336"/>
            <a:ext cx="216955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1400" b="1" dirty="0">
                <a:solidFill>
                  <a:schemeClr val="bg1"/>
                </a:solidFill>
                <a:latin typeface="Tahoma" charset="0"/>
              </a:rPr>
              <a:t>Rockström et al. 2009</a:t>
            </a:r>
            <a:endParaRPr lang="en-US" sz="1400" dirty="0">
              <a:solidFill>
                <a:schemeClr val="bg1"/>
              </a:solidFill>
              <a:latin typeface="Tahoma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132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14"/>
          <p:cNvSpPr>
            <a:spLocks noChangeArrowheads="1"/>
          </p:cNvSpPr>
          <p:nvPr/>
        </p:nvSpPr>
        <p:spPr bwMode="auto">
          <a:xfrm>
            <a:off x="0" y="214313"/>
            <a:ext cx="9144000" cy="64579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>
              <a:latin typeface="Arial" charset="0"/>
            </a:endParaRPr>
          </a:p>
        </p:txBody>
      </p:sp>
      <p:pic>
        <p:nvPicPr>
          <p:cNvPr id="41987" name="Picture 15" descr="Planetary_boundaries_v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313" y="928688"/>
            <a:ext cx="6402387" cy="480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1484313" y="357188"/>
            <a:ext cx="2471737" cy="145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sv-SE" sz="1800" b="1">
                <a:latin typeface="Arial" charset="0"/>
              </a:rPr>
              <a:t>Climate Change</a:t>
            </a:r>
          </a:p>
          <a:p>
            <a:pPr algn="ctr"/>
            <a:r>
              <a:rPr lang="sv-SE" sz="1600" i="1">
                <a:latin typeface="Arial" charset="0"/>
              </a:rPr>
              <a:t>&lt; 350 ppm CO</a:t>
            </a:r>
            <a:r>
              <a:rPr lang="sv-SE" sz="1600" i="1" baseline="-25000">
                <a:latin typeface="Arial" charset="0"/>
              </a:rPr>
              <a:t>2</a:t>
            </a:r>
            <a:r>
              <a:rPr lang="sv-SE" sz="1600" i="1">
                <a:latin typeface="Arial" charset="0"/>
              </a:rPr>
              <a:t> &lt; 1W m</a:t>
            </a:r>
            <a:r>
              <a:rPr lang="sv-SE" sz="1600" i="1" baseline="30000">
                <a:latin typeface="Arial" charset="0"/>
              </a:rPr>
              <a:t>2</a:t>
            </a:r>
            <a:r>
              <a:rPr lang="sv-SE" sz="1600" i="1" baseline="-25000">
                <a:latin typeface="Arial" charset="0"/>
              </a:rPr>
              <a:t> </a:t>
            </a:r>
          </a:p>
          <a:p>
            <a:pPr algn="ctr"/>
            <a:r>
              <a:rPr lang="sv-SE" sz="1600" i="1">
                <a:latin typeface="Arial" charset="0"/>
              </a:rPr>
              <a:t>(350 – 500 ppm CO</a:t>
            </a:r>
            <a:r>
              <a:rPr lang="sv-SE" sz="1600" i="1" baseline="-25000">
                <a:latin typeface="Arial" charset="0"/>
              </a:rPr>
              <a:t>2</a:t>
            </a:r>
            <a:r>
              <a:rPr lang="sv-SE" sz="1600" i="1">
                <a:latin typeface="Arial" charset="0"/>
              </a:rPr>
              <a:t> ; </a:t>
            </a:r>
          </a:p>
          <a:p>
            <a:pPr algn="ctr"/>
            <a:r>
              <a:rPr lang="sv-SE" sz="1600" i="1">
                <a:latin typeface="Arial" charset="0"/>
              </a:rPr>
              <a:t>1-1.5 W m</a:t>
            </a:r>
            <a:r>
              <a:rPr lang="sv-SE" sz="1600" i="1" baseline="30000">
                <a:latin typeface="Arial" charset="0"/>
              </a:rPr>
              <a:t>2</a:t>
            </a:r>
            <a:r>
              <a:rPr lang="sv-SE" sz="1600" i="1">
                <a:latin typeface="Arial" charset="0"/>
              </a:rPr>
              <a:t>)</a:t>
            </a:r>
            <a:endParaRPr lang="sv-SE" sz="1600" i="1" baseline="-25000">
              <a:latin typeface="Arial" charset="0"/>
            </a:endParaRPr>
          </a:p>
          <a:p>
            <a:pPr algn="ctr"/>
            <a:endParaRPr lang="sv-SE" sz="1600" i="1" baseline="-25000">
              <a:latin typeface="Arial" charset="0"/>
            </a:endParaRPr>
          </a:p>
          <a:p>
            <a:pPr algn="ctr"/>
            <a:endParaRPr lang="sv-SE" sz="1800" i="1" baseline="-25000">
              <a:latin typeface="Arial" charset="0"/>
            </a:endParaRPr>
          </a:p>
        </p:txBody>
      </p:sp>
      <p:sp>
        <p:nvSpPr>
          <p:cNvPr id="41989" name="Text Box 6"/>
          <p:cNvSpPr txBox="1">
            <a:spLocks noChangeArrowheads="1"/>
          </p:cNvSpPr>
          <p:nvPr/>
        </p:nvSpPr>
        <p:spPr bwMode="auto">
          <a:xfrm>
            <a:off x="6715125" y="2786063"/>
            <a:ext cx="2397125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sv-SE" sz="1800" b="1">
                <a:latin typeface="Arial" charset="0"/>
              </a:rPr>
              <a:t>Ocean acidification</a:t>
            </a:r>
          </a:p>
          <a:p>
            <a:pPr algn="ctr"/>
            <a:r>
              <a:rPr lang="en-AU" sz="1600" i="1">
                <a:latin typeface="Arial" charset="0"/>
              </a:rPr>
              <a:t>Aragonite saturation ratio &gt; 80 % above pre-industrial levels</a:t>
            </a:r>
          </a:p>
          <a:p>
            <a:pPr algn="ctr"/>
            <a:r>
              <a:rPr lang="en-AU" sz="1600" i="1">
                <a:latin typeface="Arial" charset="0"/>
              </a:rPr>
              <a:t>(&gt; 80% - &gt; 70 %)</a:t>
            </a:r>
          </a:p>
          <a:p>
            <a:pPr algn="ctr"/>
            <a:endParaRPr lang="sv-SE" sz="1600" i="1">
              <a:latin typeface="Arial" charset="0"/>
            </a:endParaRPr>
          </a:p>
        </p:txBody>
      </p:sp>
      <p:sp>
        <p:nvSpPr>
          <p:cNvPr id="41990" name="Text Box 7"/>
          <p:cNvSpPr txBox="1">
            <a:spLocks noChangeArrowheads="1"/>
          </p:cNvSpPr>
          <p:nvPr/>
        </p:nvSpPr>
        <p:spPr bwMode="auto">
          <a:xfrm>
            <a:off x="4856163" y="357188"/>
            <a:ext cx="2947987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sv-SE" sz="1800" b="1">
                <a:latin typeface="Arial" charset="0"/>
              </a:rPr>
              <a:t>Ozone depletion</a:t>
            </a:r>
          </a:p>
          <a:p>
            <a:pPr algn="ctr"/>
            <a:r>
              <a:rPr lang="sv-SE" sz="1600" i="1">
                <a:latin typeface="Arial" charset="0"/>
              </a:rPr>
              <a:t>&lt; 5 % of Pre-Industrial 290 DU</a:t>
            </a:r>
          </a:p>
          <a:p>
            <a:pPr algn="ctr"/>
            <a:r>
              <a:rPr lang="sv-SE" sz="1600" i="1">
                <a:latin typeface="Arial" charset="0"/>
              </a:rPr>
              <a:t>(5 - 10%)</a:t>
            </a:r>
          </a:p>
        </p:txBody>
      </p:sp>
      <p:sp>
        <p:nvSpPr>
          <p:cNvPr id="41991" name="Text Box 8"/>
          <p:cNvSpPr txBox="1">
            <a:spLocks noChangeArrowheads="1"/>
          </p:cNvSpPr>
          <p:nvPr/>
        </p:nvSpPr>
        <p:spPr bwMode="auto">
          <a:xfrm>
            <a:off x="6343650" y="4505325"/>
            <a:ext cx="2660650" cy="85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sv-SE" sz="1800" b="1">
                <a:latin typeface="Arial" charset="0"/>
              </a:rPr>
              <a:t>Global Freshwater Use</a:t>
            </a:r>
          </a:p>
          <a:p>
            <a:pPr algn="ctr"/>
            <a:r>
              <a:rPr lang="sv-SE" sz="1600" i="1">
                <a:latin typeface="Arial" charset="0"/>
              </a:rPr>
              <a:t>&lt;4000 km</a:t>
            </a:r>
            <a:r>
              <a:rPr lang="sv-SE" sz="1600" i="1" baseline="30000">
                <a:latin typeface="Arial" charset="0"/>
              </a:rPr>
              <a:t>3</a:t>
            </a:r>
            <a:r>
              <a:rPr lang="sv-SE" sz="1600" i="1">
                <a:latin typeface="Arial" charset="0"/>
              </a:rPr>
              <a:t>/yr</a:t>
            </a:r>
          </a:p>
          <a:p>
            <a:pPr algn="ctr"/>
            <a:r>
              <a:rPr lang="sv-SE" sz="1600" i="1">
                <a:latin typeface="Arial" charset="0"/>
              </a:rPr>
              <a:t>(4000 – 6000 km</a:t>
            </a:r>
            <a:r>
              <a:rPr lang="sv-SE" sz="1600" i="1" baseline="30000">
                <a:latin typeface="Arial" charset="0"/>
              </a:rPr>
              <a:t>3</a:t>
            </a:r>
            <a:r>
              <a:rPr lang="sv-SE" sz="1600" i="1">
                <a:latin typeface="Arial" charset="0"/>
              </a:rPr>
              <a:t>/yr) </a:t>
            </a:r>
          </a:p>
        </p:txBody>
      </p:sp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500063" y="4572000"/>
            <a:ext cx="2214562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sv-SE" sz="1800" b="1">
                <a:latin typeface="Arial" charset="0"/>
              </a:rPr>
              <a:t>Rate of Biodiversity Loss</a:t>
            </a:r>
          </a:p>
          <a:p>
            <a:pPr algn="ctr"/>
            <a:r>
              <a:rPr lang="sv-SE" sz="1600" i="1">
                <a:latin typeface="Arial" charset="0"/>
              </a:rPr>
              <a:t>&lt; 10 E/MSY</a:t>
            </a:r>
          </a:p>
          <a:p>
            <a:pPr algn="ctr"/>
            <a:r>
              <a:rPr lang="sv-SE" sz="1600" i="1">
                <a:latin typeface="Arial" charset="0"/>
              </a:rPr>
              <a:t>(&lt; 10 - &lt; 1000 E/MSY)</a:t>
            </a:r>
          </a:p>
        </p:txBody>
      </p:sp>
      <p:sp>
        <p:nvSpPr>
          <p:cNvPr id="41993" name="Text Box 10"/>
          <p:cNvSpPr txBox="1">
            <a:spLocks noChangeArrowheads="1"/>
          </p:cNvSpPr>
          <p:nvPr/>
        </p:nvSpPr>
        <p:spPr bwMode="auto">
          <a:xfrm>
            <a:off x="71438" y="1357313"/>
            <a:ext cx="2054225" cy="311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sv-SE" sz="1800" b="1">
                <a:latin typeface="Arial" charset="0"/>
              </a:rPr>
              <a:t>Biogeochemical loading: Global N &amp; P Cycles</a:t>
            </a:r>
            <a:r>
              <a:rPr lang="sv-SE" sz="1800">
                <a:latin typeface="Arial" charset="0"/>
              </a:rPr>
              <a:t> </a:t>
            </a:r>
          </a:p>
          <a:p>
            <a:pPr algn="ctr"/>
            <a:r>
              <a:rPr lang="en-AU" sz="1600" i="1">
                <a:latin typeface="Arial" charset="0"/>
              </a:rPr>
              <a:t>Limit industrial fixation of N</a:t>
            </a:r>
            <a:r>
              <a:rPr lang="en-AU" sz="1600" i="1" baseline="-25000">
                <a:latin typeface="Arial" charset="0"/>
              </a:rPr>
              <a:t>2</a:t>
            </a:r>
            <a:r>
              <a:rPr lang="en-AU" sz="1600" i="1">
                <a:latin typeface="Arial" charset="0"/>
              </a:rPr>
              <a:t> to 35 Tg N yr</a:t>
            </a:r>
            <a:r>
              <a:rPr lang="en-AU" sz="1600" i="1" baseline="30000">
                <a:latin typeface="Arial" charset="0"/>
              </a:rPr>
              <a:t>-1</a:t>
            </a:r>
            <a:r>
              <a:rPr lang="en-AU" sz="1600" i="1">
                <a:latin typeface="Arial" charset="0"/>
              </a:rPr>
              <a:t>(25 % of natural fixation)</a:t>
            </a:r>
          </a:p>
          <a:p>
            <a:pPr algn="ctr"/>
            <a:r>
              <a:rPr lang="en-AU" sz="1600" i="1">
                <a:latin typeface="Arial" charset="0"/>
              </a:rPr>
              <a:t>(25%-35%)</a:t>
            </a:r>
          </a:p>
          <a:p>
            <a:pPr algn="ctr"/>
            <a:r>
              <a:rPr lang="sv-SE" sz="1600" i="1">
                <a:latin typeface="Arial" charset="0"/>
              </a:rPr>
              <a:t>P &lt; 10× natural weathering inflow to Oceans</a:t>
            </a:r>
          </a:p>
          <a:p>
            <a:pPr algn="ctr"/>
            <a:r>
              <a:rPr lang="sv-SE" sz="1600" i="1">
                <a:latin typeface="Arial" charset="0"/>
              </a:rPr>
              <a:t>(10× – 100×)</a:t>
            </a:r>
          </a:p>
        </p:txBody>
      </p:sp>
      <p:sp>
        <p:nvSpPr>
          <p:cNvPr id="41994" name="Text Box 11"/>
          <p:cNvSpPr txBox="1">
            <a:spLocks noChangeArrowheads="1"/>
          </p:cNvSpPr>
          <p:nvPr/>
        </p:nvSpPr>
        <p:spPr bwMode="auto">
          <a:xfrm>
            <a:off x="6372225" y="1412875"/>
            <a:ext cx="201612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sv-SE" sz="1800" b="1">
                <a:latin typeface="Arial" charset="0"/>
              </a:rPr>
              <a:t>Atmospheric Aerosol Loading</a:t>
            </a:r>
            <a:r>
              <a:rPr lang="sv-SE" sz="1800">
                <a:latin typeface="Arial" charset="0"/>
              </a:rPr>
              <a:t> </a:t>
            </a:r>
          </a:p>
          <a:p>
            <a:pPr algn="ctr"/>
            <a:r>
              <a:rPr lang="sv-SE" sz="1600" i="1">
                <a:latin typeface="Arial" charset="0"/>
              </a:rPr>
              <a:t>To be determined</a:t>
            </a:r>
            <a:endParaRPr lang="sv-SE" sz="1600" i="1" baseline="-25000">
              <a:latin typeface="Arial" charset="0"/>
            </a:endParaRPr>
          </a:p>
        </p:txBody>
      </p:sp>
      <p:sp>
        <p:nvSpPr>
          <p:cNvPr id="41995" name="Text Box 13"/>
          <p:cNvSpPr txBox="1">
            <a:spLocks noChangeArrowheads="1"/>
          </p:cNvSpPr>
          <p:nvPr/>
        </p:nvSpPr>
        <p:spPr bwMode="auto">
          <a:xfrm>
            <a:off x="2286000" y="5286375"/>
            <a:ext cx="1728788" cy="137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sv-SE" sz="1800" b="1" dirty="0">
                <a:latin typeface="Arial" charset="0"/>
              </a:rPr>
              <a:t>Land System Change</a:t>
            </a:r>
          </a:p>
          <a:p>
            <a:pPr algn="ctr"/>
            <a:r>
              <a:rPr lang="sv-SE" sz="1600" i="1" dirty="0">
                <a:latin typeface="Arial" charset="0"/>
              </a:rPr>
              <a:t>≤15 % </a:t>
            </a:r>
            <a:r>
              <a:rPr lang="sv-SE" sz="1600" i="1" dirty="0" err="1">
                <a:latin typeface="Arial" charset="0"/>
              </a:rPr>
              <a:t>of</a:t>
            </a:r>
            <a:r>
              <a:rPr lang="sv-SE" sz="1600" i="1" dirty="0">
                <a:latin typeface="Arial" charset="0"/>
              </a:rPr>
              <a:t> land under </a:t>
            </a:r>
            <a:r>
              <a:rPr lang="sv-SE" sz="1600" i="1" dirty="0" err="1">
                <a:latin typeface="Arial" charset="0"/>
              </a:rPr>
              <a:t>crops</a:t>
            </a:r>
            <a:endParaRPr lang="sv-SE" sz="1600" i="1" dirty="0">
              <a:latin typeface="Arial" charset="0"/>
            </a:endParaRPr>
          </a:p>
          <a:p>
            <a:pPr algn="ctr"/>
            <a:r>
              <a:rPr lang="sv-SE" sz="1600" i="1" dirty="0">
                <a:latin typeface="Arial" charset="0"/>
              </a:rPr>
              <a:t>(15-20%)</a:t>
            </a:r>
          </a:p>
        </p:txBody>
      </p:sp>
      <p:sp>
        <p:nvSpPr>
          <p:cNvPr id="41996" name="Text Box 14"/>
          <p:cNvSpPr txBox="1">
            <a:spLocks noChangeArrowheads="1"/>
          </p:cNvSpPr>
          <p:nvPr/>
        </p:nvSpPr>
        <p:spPr bwMode="auto">
          <a:xfrm>
            <a:off x="4146550" y="5572125"/>
            <a:ext cx="3711575" cy="110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sv-SE" sz="1800" b="1">
                <a:latin typeface="Arial" charset="0"/>
              </a:rPr>
              <a:t>Chemical Pollution </a:t>
            </a:r>
          </a:p>
          <a:p>
            <a:pPr algn="ctr"/>
            <a:r>
              <a:rPr lang="sv-SE" sz="1600" i="1">
                <a:latin typeface="Arial" charset="0"/>
              </a:rPr>
              <a:t>Plastics, Endocrine Desruptors, Nuclear Waste Emitted globally</a:t>
            </a:r>
          </a:p>
          <a:p>
            <a:pPr algn="ctr"/>
            <a:r>
              <a:rPr lang="sv-SE" sz="1600" i="1">
                <a:latin typeface="Arial" charset="0"/>
              </a:rPr>
              <a:t>To be determined</a:t>
            </a:r>
            <a:endParaRPr lang="sv-SE" sz="1600">
              <a:latin typeface="Arial" charset="0"/>
            </a:endParaRPr>
          </a:p>
        </p:txBody>
      </p:sp>
      <p:sp>
        <p:nvSpPr>
          <p:cNvPr id="41997" name="Text Box 23"/>
          <p:cNvSpPr txBox="1">
            <a:spLocks noChangeArrowheads="1"/>
          </p:cNvSpPr>
          <p:nvPr/>
        </p:nvSpPr>
        <p:spPr bwMode="auto">
          <a:xfrm>
            <a:off x="3100388" y="2714625"/>
            <a:ext cx="2976562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sv-SE" sz="4000" b="1">
                <a:solidFill>
                  <a:schemeClr val="bg1"/>
                </a:solidFill>
                <a:latin typeface="Arial" charset="0"/>
              </a:rPr>
              <a:t>Planetary </a:t>
            </a:r>
          </a:p>
          <a:p>
            <a:pPr algn="ctr"/>
            <a:r>
              <a:rPr lang="sv-SE" sz="4000" b="1">
                <a:solidFill>
                  <a:schemeClr val="bg1"/>
                </a:solidFill>
                <a:latin typeface="Arial" charset="0"/>
              </a:rPr>
              <a:t>Boundaries</a:t>
            </a:r>
          </a:p>
        </p:txBody>
      </p:sp>
    </p:spTree>
    <p:extLst>
      <p:ext uri="{BB962C8B-B14F-4D97-AF65-F5344CB8AC3E}">
        <p14:creationId xmlns:p14="http://schemas.microsoft.com/office/powerpoint/2010/main" val="41117268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9649" y="1010245"/>
            <a:ext cx="548619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Core (Foundational) Boundaries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2351" y="1739324"/>
            <a:ext cx="8368547" cy="50167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bg1"/>
                </a:solidFill>
                <a:latin typeface="Tahoma Bold"/>
              </a:rPr>
              <a:t>Climate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 – reflects the energy balance at the Earth’s 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ahoma"/>
              </a:rPr>
              <a:t>surface; provides the fundamental geophysical </a:t>
            </a:r>
          </a:p>
          <a:p>
            <a:r>
              <a:rPr lang="en-US" sz="2400" dirty="0">
                <a:solidFill>
                  <a:schemeClr val="bg1"/>
                </a:solidFill>
                <a:latin typeface="Tahoma"/>
              </a:rPr>
              <a:t>e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nvironment for the maintenance and evolution of life </a:t>
            </a:r>
          </a:p>
          <a:p>
            <a:endParaRPr lang="en-US" sz="2400" dirty="0" smtClean="0">
              <a:solidFill>
                <a:schemeClr val="bg1"/>
              </a:solidFill>
              <a:latin typeface="Tahoma"/>
            </a:endParaRPr>
          </a:p>
          <a:p>
            <a:r>
              <a:rPr lang="en-US" sz="2400" b="1" u="sng" dirty="0" smtClean="0">
                <a:solidFill>
                  <a:schemeClr val="bg1"/>
                </a:solidFill>
                <a:latin typeface="Tahoma Bold"/>
              </a:rPr>
              <a:t>Biodiversity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 – represents the “control panel of life” </a:t>
            </a:r>
          </a:p>
          <a:p>
            <a:r>
              <a:rPr lang="en-US" sz="2400" dirty="0">
                <a:solidFill>
                  <a:schemeClr val="bg1"/>
                </a:solidFill>
                <a:latin typeface="Tahoma"/>
              </a:rPr>
              <a:t>t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hat shapes and modulates many of the processes in the</a:t>
            </a:r>
          </a:p>
          <a:p>
            <a:r>
              <a:rPr lang="en-US" sz="2400" dirty="0" smtClean="0">
                <a:solidFill>
                  <a:schemeClr val="bg1"/>
                </a:solidFill>
                <a:latin typeface="Tahoma"/>
              </a:rPr>
              <a:t>Earth System (e.g., biogeochemical cycles) </a:t>
            </a:r>
          </a:p>
          <a:p>
            <a:endParaRPr lang="en-US" sz="2400" dirty="0" smtClean="0">
              <a:solidFill>
                <a:schemeClr val="bg1"/>
              </a:solidFill>
              <a:latin typeface="Tahoma"/>
            </a:endParaRPr>
          </a:p>
          <a:p>
            <a:r>
              <a:rPr lang="en-US" sz="2400" b="1" u="sng" dirty="0" smtClean="0">
                <a:solidFill>
                  <a:schemeClr val="bg1"/>
                </a:solidFill>
                <a:latin typeface="Tahoma Bold"/>
              </a:rPr>
              <a:t>Novel entities 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(new chemicals, radionuclides, </a:t>
            </a:r>
          </a:p>
          <a:p>
            <a:r>
              <a:rPr lang="en-US" sz="2400" dirty="0">
                <a:solidFill>
                  <a:schemeClr val="bg1"/>
                </a:solidFill>
                <a:latin typeface="Tahoma"/>
              </a:rPr>
              <a:t>g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enetically modified organisms, electromagnetic radiation) –</a:t>
            </a:r>
          </a:p>
          <a:p>
            <a:r>
              <a:rPr lang="en-US" sz="2400" dirty="0">
                <a:solidFill>
                  <a:schemeClr val="bg1"/>
                </a:solidFill>
                <a:latin typeface="Tahoma"/>
              </a:rPr>
              <a:t>e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ntirely new entities created by humans and released into</a:t>
            </a:r>
          </a:p>
          <a:p>
            <a:r>
              <a:rPr lang="en-US" sz="2400" dirty="0">
                <a:solidFill>
                  <a:schemeClr val="bg1"/>
                </a:solidFill>
                <a:latin typeface="Tahoma"/>
              </a:rPr>
              <a:t>t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he Earth System; can have unpredicted, abrupt, serious</a:t>
            </a:r>
          </a:p>
          <a:p>
            <a:r>
              <a:rPr lang="en-US" sz="2400" dirty="0">
                <a:solidFill>
                  <a:schemeClr val="bg1"/>
                </a:solidFill>
                <a:latin typeface="Tahoma"/>
              </a:rPr>
              <a:t>c</a:t>
            </a:r>
            <a:r>
              <a:rPr lang="en-US" sz="2400" dirty="0" smtClean="0">
                <a:solidFill>
                  <a:schemeClr val="bg1"/>
                </a:solidFill>
                <a:latin typeface="Tahoma"/>
              </a:rPr>
              <a:t>onsequences for Earth System functioning (e.g., CFCs) </a:t>
            </a:r>
            <a:endParaRPr lang="en-US" sz="2400" dirty="0">
              <a:solidFill>
                <a:schemeClr val="bg1"/>
              </a:solidFill>
              <a:latin typeface="Tahom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20375" y="64517"/>
            <a:ext cx="49338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PBs: </a:t>
            </a:r>
            <a:r>
              <a:rPr lang="en-US" sz="4000" dirty="0" smtClean="0">
                <a:solidFill>
                  <a:schemeClr val="bg1"/>
                </a:solidFill>
              </a:rPr>
              <a:t>further research…</a:t>
            </a:r>
            <a:endParaRPr lang="en-US" sz="4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53652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0" y="6705600"/>
            <a:ext cx="9144000" cy="152400"/>
          </a:xfrm>
          <a:prstGeom prst="rect">
            <a:avLst/>
          </a:prstGeom>
          <a:solidFill>
            <a:srgbClr val="D84D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0" y="0"/>
            <a:ext cx="9144000" cy="152400"/>
          </a:xfrm>
          <a:prstGeom prst="rect">
            <a:avLst/>
          </a:prstGeom>
          <a:solidFill>
            <a:srgbClr val="D84D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 flipV="1">
            <a:off x="0" y="5867400"/>
            <a:ext cx="9144000" cy="76200"/>
          </a:xfrm>
          <a:prstGeom prst="rect">
            <a:avLst/>
          </a:prstGeom>
          <a:solidFill>
            <a:srgbClr val="D84D2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auto">
          <a:xfrm>
            <a:off x="0" y="25749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15" name="Text Box 18"/>
          <p:cNvSpPr txBox="1">
            <a:spLocks noChangeArrowheads="1"/>
          </p:cNvSpPr>
          <p:nvPr/>
        </p:nvSpPr>
        <p:spPr bwMode="auto">
          <a:xfrm>
            <a:off x="3132138" y="2794000"/>
            <a:ext cx="79375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de-DE" sz="4800"/>
              <a:t>…</a:t>
            </a:r>
            <a:endParaRPr lang="en-US" sz="4800"/>
          </a:p>
        </p:txBody>
      </p:sp>
      <p:sp>
        <p:nvSpPr>
          <p:cNvPr id="43017" name="Text Box 27"/>
          <p:cNvSpPr txBox="1">
            <a:spLocks noChangeArrowheads="1"/>
          </p:cNvSpPr>
          <p:nvPr/>
        </p:nvSpPr>
        <p:spPr bwMode="auto">
          <a:xfrm>
            <a:off x="5000625" y="5591175"/>
            <a:ext cx="4143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r>
              <a:rPr lang="de-DE" sz="1200" b="1" dirty="0">
                <a:solidFill>
                  <a:schemeClr val="bg1"/>
                </a:solidFill>
                <a:latin typeface="Arial" charset="0"/>
              </a:rPr>
              <a:t>Rockström et al. 2009</a:t>
            </a:r>
            <a:r>
              <a:rPr lang="en-US" sz="1200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de-DE" sz="1200" b="1" dirty="0">
                <a:solidFill>
                  <a:schemeClr val="bg1"/>
                </a:solidFill>
                <a:latin typeface="Arial" charset="0"/>
              </a:rPr>
              <a:t>Nature, 461 (24): 472-475</a:t>
            </a:r>
            <a:endParaRPr lang="en-US" sz="1200" b="1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43018" name="Text Box 28"/>
          <p:cNvSpPr txBox="1">
            <a:spLocks noChangeArrowheads="1"/>
          </p:cNvSpPr>
          <p:nvPr/>
        </p:nvSpPr>
        <p:spPr bwMode="auto">
          <a:xfrm>
            <a:off x="6342063" y="1655763"/>
            <a:ext cx="1357312" cy="5492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charset="0"/>
                <a:ea typeface="ＭＳ Ｐゴシック" charset="0"/>
              </a:defRPr>
            </a:lvl9pPr>
          </a:lstStyle>
          <a:p>
            <a:pPr algn="ctr"/>
            <a:r>
              <a:rPr lang="de-DE" sz="1500" b="1">
                <a:solidFill>
                  <a:srgbClr val="FF0000"/>
                </a:solidFill>
                <a:latin typeface="Arial" charset="0"/>
              </a:rPr>
              <a:t>Global fresh-</a:t>
            </a:r>
          </a:p>
          <a:p>
            <a:pPr algn="ctr"/>
            <a:r>
              <a:rPr lang="de-DE" sz="1500" b="1">
                <a:solidFill>
                  <a:srgbClr val="FF0000"/>
                </a:solidFill>
                <a:latin typeface="Arial" charset="0"/>
              </a:rPr>
              <a:t>water use</a:t>
            </a:r>
            <a:endParaRPr lang="en-US" sz="1500" b="1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4301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513" y="500063"/>
            <a:ext cx="6496050" cy="507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122830" y="361826"/>
            <a:ext cx="5786438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sv-SE" sz="4000" dirty="0">
                <a:solidFill>
                  <a:srgbClr val="FF0000"/>
                </a:solidFill>
                <a:latin typeface="Arial" pitchFamily="34" charset="0"/>
                <a:ea typeface="+mn-ea"/>
                <a:cs typeface="Arial" pitchFamily="34" charset="0"/>
              </a:rPr>
              <a:t>Transgressing safe boundaries</a:t>
            </a:r>
          </a:p>
        </p:txBody>
      </p:sp>
      <p:pic>
        <p:nvPicPr>
          <p:cNvPr id="4302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77309">
            <a:off x="452438" y="2119313"/>
            <a:ext cx="2789237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4335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 flipV="1">
            <a:off x="-1981200" y="457200"/>
            <a:ext cx="228600" cy="228600"/>
          </a:xfrm>
        </p:spPr>
        <p:txBody>
          <a:bodyPr/>
          <a:lstStyle/>
          <a:p>
            <a:endParaRPr lang="sv-SE" sz="400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1531938" y="5867400"/>
            <a:ext cx="160338" cy="76200"/>
          </a:xfrm>
        </p:spPr>
        <p:txBody>
          <a:bodyPr/>
          <a:lstStyle/>
          <a:p>
            <a:endParaRPr lang="sv-SE" sz="700">
              <a:latin typeface="Helvetica" charset="0"/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685800" y="1981201"/>
            <a:ext cx="223138" cy="17543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fr-FR">
              <a:latin typeface="Palatino" charset="0"/>
            </a:endParaRPr>
          </a:p>
          <a:p>
            <a:endParaRPr lang="fr-FR" sz="1200">
              <a:latin typeface="Palatino" charset="0"/>
            </a:endParaRPr>
          </a:p>
          <a:p>
            <a:endParaRPr lang="fr-FR" sz="1200">
              <a:latin typeface="Palatino" charset="0"/>
            </a:endParaRPr>
          </a:p>
          <a:p>
            <a:endParaRPr lang="fr-FR" sz="1200">
              <a:latin typeface="Palatino" charset="0"/>
            </a:endParaRPr>
          </a:p>
          <a:p>
            <a:endParaRPr lang="fr-FR">
              <a:latin typeface="Palatino" charset="0"/>
            </a:endParaRPr>
          </a:p>
          <a:p>
            <a:endParaRPr lang="sv-SE">
              <a:latin typeface="Times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1447800" y="835026"/>
            <a:ext cx="18466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sv-SE">
              <a:latin typeface="Times" charset="0"/>
            </a:endParaRPr>
          </a:p>
        </p:txBody>
      </p:sp>
      <p:pic>
        <p:nvPicPr>
          <p:cNvPr id="3079" name="Picture 7" descr="s-01-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600200"/>
            <a:ext cx="5112568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1763688" y="1"/>
            <a:ext cx="536419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sv-SE" sz="3600" dirty="0">
                <a:solidFill>
                  <a:schemeClr val="bg1"/>
                </a:solidFill>
                <a:latin typeface="Tahoma" charset="0"/>
              </a:rPr>
              <a:t>Human </a:t>
            </a:r>
            <a:r>
              <a:rPr lang="sv-SE" sz="3600" dirty="0" err="1">
                <a:solidFill>
                  <a:schemeClr val="bg1"/>
                </a:solidFill>
                <a:latin typeface="Tahoma" charset="0"/>
              </a:rPr>
              <a:t>Development</a:t>
            </a:r>
            <a:r>
              <a:rPr lang="sv-SE" sz="3600" dirty="0">
                <a:solidFill>
                  <a:schemeClr val="bg1"/>
                </a:solidFill>
                <a:latin typeface="Tahoma" charset="0"/>
              </a:rPr>
              <a:t> and</a:t>
            </a:r>
          </a:p>
          <a:p>
            <a:pPr algn="ctr"/>
            <a:r>
              <a:rPr lang="sv-SE" sz="3600" dirty="0">
                <a:solidFill>
                  <a:schemeClr val="bg1"/>
                </a:solidFill>
                <a:latin typeface="Tahoma" charset="0"/>
              </a:rPr>
              <a:t>Earth System Dynamics</a:t>
            </a:r>
            <a:endParaRPr lang="en-US" sz="3600" dirty="0">
              <a:latin typeface="Helvetica" charset="0"/>
            </a:endParaRP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>
            <a:off x="4283968" y="3332989"/>
            <a:ext cx="432048" cy="0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3" name="Line 11"/>
          <p:cNvSpPr>
            <a:spLocks noChangeShapeType="1"/>
          </p:cNvSpPr>
          <p:nvPr/>
        </p:nvSpPr>
        <p:spPr bwMode="auto">
          <a:xfrm flipV="1">
            <a:off x="2438400" y="3352800"/>
            <a:ext cx="1981200" cy="1905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4" name="Text Box 12"/>
          <p:cNvSpPr txBox="1">
            <a:spLocks noChangeArrowheads="1"/>
          </p:cNvSpPr>
          <p:nvPr/>
        </p:nvSpPr>
        <p:spPr bwMode="auto">
          <a:xfrm>
            <a:off x="323529" y="5349213"/>
            <a:ext cx="3435631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Evolution of fully modern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humans in Africa</a:t>
            </a:r>
            <a:endParaRPr lang="en-US" sz="2000" b="1" dirty="0">
              <a:solidFill>
                <a:schemeClr val="bg1"/>
              </a:solidFill>
              <a:latin typeface="Palatino" charset="0"/>
            </a:endParaRPr>
          </a:p>
        </p:txBody>
      </p:sp>
      <p:sp>
        <p:nvSpPr>
          <p:cNvPr id="3085" name="Line 13"/>
          <p:cNvSpPr>
            <a:spLocks noChangeShapeType="1"/>
          </p:cNvSpPr>
          <p:nvPr/>
        </p:nvSpPr>
        <p:spPr bwMode="auto">
          <a:xfrm>
            <a:off x="4495800" y="3124200"/>
            <a:ext cx="1876400" cy="16768"/>
          </a:xfrm>
          <a:prstGeom prst="line">
            <a:avLst/>
          </a:prstGeom>
          <a:noFill/>
          <a:ln w="3175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6" name="Line 14"/>
          <p:cNvSpPr>
            <a:spLocks noChangeShapeType="1"/>
          </p:cNvSpPr>
          <p:nvPr/>
        </p:nvSpPr>
        <p:spPr bwMode="auto">
          <a:xfrm flipV="1">
            <a:off x="5791200" y="3276600"/>
            <a:ext cx="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7" name="Line 15"/>
          <p:cNvSpPr>
            <a:spLocks noChangeShapeType="1"/>
          </p:cNvSpPr>
          <p:nvPr/>
        </p:nvSpPr>
        <p:spPr bwMode="auto">
          <a:xfrm flipH="1" flipV="1">
            <a:off x="6444208" y="2660915"/>
            <a:ext cx="1251992" cy="145388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3995937" y="5349213"/>
            <a:ext cx="413446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Hunter-gatherer societies only</a:t>
            </a:r>
            <a:endParaRPr lang="en-US" sz="2000" dirty="0">
              <a:latin typeface="Tahoma" charset="0"/>
            </a:endParaRPr>
          </a:p>
        </p:txBody>
      </p:sp>
      <p:sp>
        <p:nvSpPr>
          <p:cNvPr id="3089" name="Text Box 17"/>
          <p:cNvSpPr txBox="1">
            <a:spLocks noChangeArrowheads="1"/>
          </p:cNvSpPr>
          <p:nvPr/>
        </p:nvSpPr>
        <p:spPr bwMode="auto">
          <a:xfrm>
            <a:off x="7164288" y="3044958"/>
            <a:ext cx="1683296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chemeClr val="bg1"/>
                </a:solidFill>
                <a:latin typeface="Tahoma" charset="0"/>
              </a:rPr>
              <a:t>Beginning of agriculture</a:t>
            </a:r>
            <a:endParaRPr lang="en-US" sz="2000" dirty="0">
              <a:latin typeface="Palatino" charset="0"/>
            </a:endParaRPr>
          </a:p>
        </p:txBody>
      </p:sp>
      <p:sp>
        <p:nvSpPr>
          <p:cNvPr id="3090" name="Text Box 18"/>
          <p:cNvSpPr txBox="1">
            <a:spLocks noChangeArrowheads="1"/>
          </p:cNvSpPr>
          <p:nvPr/>
        </p:nvSpPr>
        <p:spPr bwMode="auto">
          <a:xfrm>
            <a:off x="3605377" y="6405331"/>
            <a:ext cx="551061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Tahoma" charset="0"/>
              </a:rPr>
              <a:t>Adapted from Steffen et al. 2004; ice core data from Petit et al. 1999</a:t>
            </a:r>
          </a:p>
        </p:txBody>
      </p:sp>
      <p:sp>
        <p:nvSpPr>
          <p:cNvPr id="2" name="Oval 1"/>
          <p:cNvSpPr/>
          <p:nvPr/>
        </p:nvSpPr>
        <p:spPr bwMode="auto">
          <a:xfrm>
            <a:off x="6228184" y="2468893"/>
            <a:ext cx="288032" cy="384043"/>
          </a:xfrm>
          <a:prstGeom prst="ellipse">
            <a:avLst/>
          </a:prstGeom>
          <a:solidFill>
            <a:schemeClr val="accent1">
              <a:alpha val="0"/>
            </a:schemeClr>
          </a:solidFill>
          <a:ln w="317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346" name="Picture 1026" descr="HOLOCENE LOST WORL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13348" name="Object 10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6017375"/>
              </p:ext>
            </p:extLst>
          </p:nvPr>
        </p:nvGraphicFramePr>
        <p:xfrm>
          <a:off x="467544" y="1196752"/>
          <a:ext cx="2558882" cy="430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Document" r:id="rId5" imgW="5754624" imgH="8476488" progId="Word.Document.8">
                  <p:embed/>
                </p:oleObj>
              </mc:Choice>
              <mc:Fallback>
                <p:oleObj name="Document" r:id="rId5" imgW="5754624" imgH="847648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196752"/>
                        <a:ext cx="2558882" cy="4305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8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13349" name="Picture 1029" descr="Enter the Anthropocene Age of Ma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232247"/>
            <a:ext cx="5426470" cy="4077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350" name="Picture 1030" descr="economis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556792"/>
            <a:ext cx="3384376" cy="4132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45517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Line 2"/>
          <p:cNvSpPr>
            <a:spLocks noChangeShapeType="1"/>
          </p:cNvSpPr>
          <p:nvPr/>
        </p:nvSpPr>
        <p:spPr bwMode="auto">
          <a:xfrm flipH="1">
            <a:off x="3790950" y="4978400"/>
            <a:ext cx="4832350" cy="70485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0707" name="Text Box 3"/>
          <p:cNvSpPr txBox="1">
            <a:spLocks noChangeArrowheads="1"/>
          </p:cNvSpPr>
          <p:nvPr/>
        </p:nvSpPr>
        <p:spPr bwMode="auto">
          <a:xfrm rot="21124755">
            <a:off x="6344151" y="4905784"/>
            <a:ext cx="1972265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GB" sz="1200">
                <a:latin typeface="Arial" charset="0"/>
              </a:rPr>
              <a:t>constant rate 3.2 mm/year</a:t>
            </a:r>
            <a:endParaRPr lang="en-US" sz="1200">
              <a:latin typeface="Arial" charset="0"/>
            </a:endParaRPr>
          </a:p>
        </p:txBody>
      </p:sp>
      <p:graphicFrame>
        <p:nvGraphicFramePr>
          <p:cNvPr id="20070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01780770"/>
              </p:ext>
            </p:extLst>
          </p:nvPr>
        </p:nvGraphicFramePr>
        <p:xfrm>
          <a:off x="755576" y="404664"/>
          <a:ext cx="2164110" cy="34083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77" name="Document" r:id="rId4" imgW="3435096" imgH="4544568" progId="Word.Document.8">
                  <p:embed/>
                </p:oleObj>
              </mc:Choice>
              <mc:Fallback>
                <p:oleObj name="Document" r:id="rId4" imgW="3435096" imgH="454456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5576" y="404664"/>
                        <a:ext cx="2164110" cy="34083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0709" name="Text Box 5"/>
          <p:cNvSpPr txBox="1">
            <a:spLocks noChangeArrowheads="1"/>
          </p:cNvSpPr>
          <p:nvPr/>
        </p:nvSpPr>
        <p:spPr bwMode="auto">
          <a:xfrm>
            <a:off x="3515386" y="260648"/>
            <a:ext cx="5628614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Evolution and </a:t>
            </a:r>
            <a:r>
              <a:rPr lang="en-US" sz="3000" dirty="0" smtClean="0">
                <a:solidFill>
                  <a:schemeClr val="bg1"/>
                </a:solidFill>
                <a:latin typeface="Tahoma" charset="0"/>
              </a:rPr>
              <a:t>the </a:t>
            </a:r>
            <a:r>
              <a:rPr lang="en-US" sz="3000" dirty="0" err="1" smtClean="0">
                <a:solidFill>
                  <a:schemeClr val="bg1"/>
                </a:solidFill>
                <a:latin typeface="Tahoma" charset="0"/>
              </a:rPr>
              <a:t>Anthropocene</a:t>
            </a:r>
            <a:endParaRPr lang="en-US" sz="3000" dirty="0">
              <a:solidFill>
                <a:schemeClr val="bg1"/>
              </a:solidFill>
              <a:latin typeface="Tahoma" charset="0"/>
              <a:cs typeface="ＭＳ Ｐゴシック" charset="0"/>
            </a:endParaRPr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3886201" y="6400801"/>
            <a:ext cx="506440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solidFill>
                  <a:schemeClr val="bg1"/>
                </a:solidFill>
                <a:latin typeface="Tahoma" charset="0"/>
                <a:cs typeface="ＭＳ Ｐゴシック" charset="0"/>
              </a:rPr>
              <a:t>Source: Katherine Richardson, Copenhagen University</a:t>
            </a:r>
          </a:p>
        </p:txBody>
      </p:sp>
      <p:sp>
        <p:nvSpPr>
          <p:cNvPr id="200711" name="Text Box 7"/>
          <p:cNvSpPr txBox="1">
            <a:spLocks noChangeArrowheads="1"/>
          </p:cNvSpPr>
          <p:nvPr/>
        </p:nvSpPr>
        <p:spPr bwMode="auto">
          <a:xfrm>
            <a:off x="3347865" y="1316765"/>
            <a:ext cx="5251107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ahoma" charset="0"/>
                <a:cs typeface="ＭＳ Ｐゴシック" charset="0"/>
              </a:rPr>
              <a:t>Darwin’s insights about the origin of</a:t>
            </a:r>
          </a:p>
          <a:p>
            <a:r>
              <a:rPr lang="en-US" dirty="0">
                <a:solidFill>
                  <a:schemeClr val="bg1"/>
                </a:solidFill>
                <a:latin typeface="Tahoma" charset="0"/>
              </a:rPr>
              <a:t>h</a:t>
            </a:r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umans - </a:t>
            </a:r>
            <a:r>
              <a:rPr lang="en-US" dirty="0">
                <a:solidFill>
                  <a:schemeClr val="bg1"/>
                </a:solidFill>
                <a:latin typeface="Tahoma" charset="0"/>
              </a:rPr>
              <a:t>that we </a:t>
            </a:r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are apes</a:t>
            </a:r>
            <a:r>
              <a:rPr lang="en-US" dirty="0">
                <a:solidFill>
                  <a:schemeClr val="bg1"/>
                </a:solidFill>
                <a:latin typeface="Tahoma" charset="0"/>
              </a:rPr>
              <a:t>, a part </a:t>
            </a:r>
            <a:endParaRPr lang="en-US" dirty="0" smtClean="0">
              <a:solidFill>
                <a:schemeClr val="bg1"/>
              </a:solidFill>
              <a:latin typeface="Tahoma" charset="0"/>
            </a:endParaRPr>
          </a:p>
          <a:p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of </a:t>
            </a:r>
            <a:r>
              <a:rPr lang="en-US" dirty="0">
                <a:solidFill>
                  <a:schemeClr val="bg1"/>
                </a:solidFill>
                <a:latin typeface="Tahoma" charset="0"/>
              </a:rPr>
              <a:t>nature (not above it) </a:t>
            </a:r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 - </a:t>
            </a:r>
            <a:r>
              <a:rPr lang="en-US" dirty="0" smtClean="0">
                <a:solidFill>
                  <a:schemeClr val="bg1"/>
                </a:solidFill>
                <a:latin typeface="Tahoma" charset="0"/>
                <a:cs typeface="ＭＳ Ｐゴシック" charset="0"/>
              </a:rPr>
              <a:t>challenged </a:t>
            </a:r>
          </a:p>
          <a:p>
            <a:r>
              <a:rPr lang="en-US" dirty="0" smtClean="0">
                <a:solidFill>
                  <a:schemeClr val="bg1"/>
                </a:solidFill>
                <a:latin typeface="Tahoma" charset="0"/>
                <a:cs typeface="ＭＳ Ｐゴシック" charset="0"/>
              </a:rPr>
              <a:t>deeply </a:t>
            </a:r>
            <a:r>
              <a:rPr 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held beliefs </a:t>
            </a:r>
            <a:r>
              <a:rPr lang="en-US" dirty="0" smtClean="0">
                <a:solidFill>
                  <a:schemeClr val="bg1"/>
                </a:solidFill>
                <a:latin typeface="Tahoma" charset="0"/>
                <a:cs typeface="ＭＳ Ｐゴシック" charset="0"/>
              </a:rPr>
              <a:t>about the </a:t>
            </a:r>
            <a:r>
              <a:rPr 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human</a:t>
            </a:r>
            <a:r>
              <a:rPr lang="en-US" dirty="0" smtClean="0">
                <a:solidFill>
                  <a:schemeClr val="bg1"/>
                </a:solidFill>
                <a:latin typeface="Tahoma" charset="0"/>
                <a:cs typeface="ＭＳ Ｐゴシック" charset="0"/>
              </a:rPr>
              <a:t>-</a:t>
            </a:r>
          </a:p>
          <a:p>
            <a:r>
              <a:rPr lang="en-US" dirty="0" smtClean="0">
                <a:solidFill>
                  <a:schemeClr val="bg1"/>
                </a:solidFill>
                <a:latin typeface="Tahoma" charset="0"/>
                <a:cs typeface="ＭＳ Ｐゴシック" charset="0"/>
              </a:rPr>
              <a:t>environment </a:t>
            </a:r>
            <a:r>
              <a:rPr 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relationship.</a:t>
            </a:r>
          </a:p>
        </p:txBody>
      </p:sp>
      <p:sp>
        <p:nvSpPr>
          <p:cNvPr id="200712" name="Text Box 8"/>
          <p:cNvSpPr txBox="1">
            <a:spLocks noChangeArrowheads="1"/>
          </p:cNvSpPr>
          <p:nvPr/>
        </p:nvSpPr>
        <p:spPr bwMode="auto">
          <a:xfrm>
            <a:off x="0" y="4101075"/>
            <a:ext cx="9210424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Will the </a:t>
            </a:r>
            <a:r>
              <a:rPr lang="en-US" dirty="0" err="1" smtClean="0">
                <a:solidFill>
                  <a:schemeClr val="bg1"/>
                </a:solidFill>
                <a:latin typeface="Tahoma" charset="0"/>
              </a:rPr>
              <a:t>Anthropocene</a:t>
            </a:r>
            <a:r>
              <a:rPr lang="en-US" dirty="0" smtClean="0">
                <a:solidFill>
                  <a:schemeClr val="bg1"/>
                </a:solidFill>
                <a:latin typeface="Tahoma" charset="0"/>
                <a:cs typeface="ＭＳ Ｐゴシック" charset="0"/>
              </a:rPr>
              <a:t> evoke </a:t>
            </a:r>
            <a:r>
              <a:rPr 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a similar level of deep emotion </a:t>
            </a:r>
            <a:endParaRPr lang="en-US" dirty="0" smtClean="0">
              <a:solidFill>
                <a:schemeClr val="bg1"/>
              </a:solidFill>
              <a:latin typeface="Tahoma" charset="0"/>
              <a:cs typeface="ＭＳ Ｐゴシック" charset="0"/>
            </a:endParaRPr>
          </a:p>
          <a:p>
            <a:r>
              <a:rPr lang="en-US" dirty="0">
                <a:solidFill>
                  <a:schemeClr val="bg1"/>
                </a:solidFill>
                <a:latin typeface="Tahoma" charset="0"/>
              </a:rPr>
              <a:t>i</a:t>
            </a:r>
            <a:r>
              <a:rPr lang="en-US" dirty="0" smtClean="0">
                <a:solidFill>
                  <a:schemeClr val="bg1"/>
                </a:solidFill>
                <a:latin typeface="Tahoma" charset="0"/>
                <a:cs typeface="ＭＳ Ｐゴシック" charset="0"/>
              </a:rPr>
              <a:t>n</a:t>
            </a:r>
            <a:r>
              <a:rPr lang="en-US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en-US" dirty="0" smtClean="0">
                <a:solidFill>
                  <a:schemeClr val="bg1"/>
                </a:solidFill>
                <a:latin typeface="Tahoma" charset="0"/>
                <a:cs typeface="ＭＳ Ｐゴシック" charset="0"/>
              </a:rPr>
              <a:t>the public? </a:t>
            </a:r>
            <a:r>
              <a:rPr 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Can humanity really affect the functioning of its own</a:t>
            </a:r>
          </a:p>
          <a:p>
            <a:r>
              <a:rPr 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life support system at the planetary scale? What are the</a:t>
            </a:r>
          </a:p>
          <a:p>
            <a:r>
              <a:rPr 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implications of this for our definition of </a:t>
            </a:r>
            <a:r>
              <a:rPr lang="ja-JP" alt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“</a:t>
            </a:r>
            <a:r>
              <a:rPr 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progress</a:t>
            </a:r>
            <a:r>
              <a:rPr lang="ja-JP" alt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”</a:t>
            </a:r>
            <a:r>
              <a:rPr 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, our way of life </a:t>
            </a:r>
          </a:p>
          <a:p>
            <a:r>
              <a:rPr lang="en-US" dirty="0">
                <a:solidFill>
                  <a:schemeClr val="bg1"/>
                </a:solidFill>
                <a:latin typeface="Tahoma" charset="0"/>
                <a:cs typeface="ＭＳ Ｐゴシック" charset="0"/>
              </a:rPr>
              <a:t>and our future?</a:t>
            </a:r>
          </a:p>
        </p:txBody>
      </p:sp>
    </p:spTree>
    <p:extLst>
      <p:ext uri="{BB962C8B-B14F-4D97-AF65-F5344CB8AC3E}">
        <p14:creationId xmlns:p14="http://schemas.microsoft.com/office/powerpoint/2010/main" val="354508277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227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981201"/>
            <a:ext cx="8003232" cy="262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2667000" y="4724401"/>
            <a:ext cx="129494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Aborigines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</a:t>
            </a:r>
          </a:p>
          <a:p>
            <a:pPr algn="ctr"/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arrive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in</a:t>
            </a:r>
          </a:p>
          <a:p>
            <a:pPr algn="ctr"/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Australia</a:t>
            </a:r>
            <a:endParaRPr lang="sv-SE" sz="1600" dirty="0">
              <a:latin typeface="Times" charset="0"/>
            </a:endParaRP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867401" y="4648201"/>
            <a:ext cx="131638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Beginning</a:t>
            </a:r>
            <a:endParaRPr lang="sv-SE" sz="1600" b="1" dirty="0">
              <a:solidFill>
                <a:schemeClr val="bg1"/>
              </a:solidFill>
              <a:latin typeface="Tahoma" charset="0"/>
            </a:endParaRPr>
          </a:p>
          <a:p>
            <a:pPr algn="ctr"/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of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</a:t>
            </a:r>
            <a:endParaRPr lang="sv-SE" sz="1600" b="1" dirty="0" smtClean="0">
              <a:solidFill>
                <a:schemeClr val="bg1"/>
              </a:solidFill>
              <a:latin typeface="Tahoma" charset="0"/>
            </a:endParaRPr>
          </a:p>
          <a:p>
            <a:pPr algn="ctr"/>
            <a:r>
              <a:rPr lang="sv-SE" sz="1600" b="1" dirty="0" err="1" smtClean="0">
                <a:solidFill>
                  <a:schemeClr val="bg1"/>
                </a:solidFill>
                <a:latin typeface="Tahoma" charset="0"/>
              </a:rPr>
              <a:t>agriculture</a:t>
            </a:r>
            <a:endParaRPr lang="sv-SE" sz="1600" b="1" dirty="0">
              <a:latin typeface="Palatino" charset="0"/>
            </a:endParaRPr>
          </a:p>
        </p:txBody>
      </p:sp>
      <p:sp>
        <p:nvSpPr>
          <p:cNvPr id="6149" name="Text Box 5"/>
          <p:cNvSpPr txBox="1">
            <a:spLocks noChangeArrowheads="1"/>
          </p:cNvSpPr>
          <p:nvPr/>
        </p:nvSpPr>
        <p:spPr bwMode="auto">
          <a:xfrm>
            <a:off x="7170700" y="4677139"/>
            <a:ext cx="208352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Great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sz="1600" b="1" dirty="0" err="1" smtClean="0">
                <a:solidFill>
                  <a:schemeClr val="bg1"/>
                </a:solidFill>
                <a:latin typeface="Tahoma" charset="0"/>
              </a:rPr>
              <a:t>Asian</a:t>
            </a:r>
            <a:r>
              <a:rPr lang="sv-SE" sz="1600" b="1" dirty="0" smtClean="0">
                <a:solidFill>
                  <a:schemeClr val="bg1"/>
                </a:solidFill>
                <a:latin typeface="Tahoma" charset="0"/>
              </a:rPr>
              <a:t>,</a:t>
            </a:r>
          </a:p>
          <a:p>
            <a:pPr algn="ctr"/>
            <a:r>
              <a:rPr lang="sv-SE" sz="1600" b="1" dirty="0" err="1" smtClean="0">
                <a:solidFill>
                  <a:schemeClr val="bg1"/>
                </a:solidFill>
                <a:latin typeface="Tahoma" charset="0"/>
              </a:rPr>
              <a:t>European</a:t>
            </a:r>
            <a:r>
              <a:rPr lang="sv-SE" sz="1600" b="1" dirty="0" smtClean="0">
                <a:solidFill>
                  <a:schemeClr val="bg1"/>
                </a:solidFill>
                <a:latin typeface="Tahoma" charset="0"/>
              </a:rPr>
              <a:t>, </a:t>
            </a:r>
            <a:r>
              <a:rPr lang="sv-SE" sz="1600" b="1" dirty="0" err="1" smtClean="0">
                <a:solidFill>
                  <a:schemeClr val="bg1"/>
                </a:solidFill>
                <a:latin typeface="Tahoma" charset="0"/>
              </a:rPr>
              <a:t>African</a:t>
            </a:r>
            <a:r>
              <a:rPr lang="sv-SE" sz="1600" b="1" dirty="0" smtClean="0">
                <a:solidFill>
                  <a:schemeClr val="bg1"/>
                </a:solidFill>
                <a:latin typeface="Tahoma" charset="0"/>
              </a:rPr>
              <a:t>,</a:t>
            </a:r>
          </a:p>
          <a:p>
            <a:pPr algn="ctr"/>
            <a:r>
              <a:rPr lang="sv-SE" sz="1600" b="1" dirty="0" err="1" smtClean="0">
                <a:solidFill>
                  <a:schemeClr val="bg1"/>
                </a:solidFill>
                <a:latin typeface="Tahoma" charset="0"/>
              </a:rPr>
              <a:t>American</a:t>
            </a:r>
            <a:endParaRPr lang="sv-SE" sz="1600" b="1" dirty="0">
              <a:solidFill>
                <a:schemeClr val="bg1"/>
              </a:solidFill>
              <a:latin typeface="Tahoma" charset="0"/>
            </a:endParaRPr>
          </a:p>
          <a:p>
            <a:pPr algn="ctr"/>
            <a:r>
              <a:rPr lang="sv-SE" sz="1600" b="1" dirty="0" smtClean="0">
                <a:solidFill>
                  <a:schemeClr val="bg1"/>
                </a:solidFill>
                <a:latin typeface="Tahoma" charset="0"/>
              </a:rPr>
              <a:t>civilisations</a:t>
            </a:r>
            <a:endParaRPr lang="sv-SE" sz="1600" b="1" dirty="0">
              <a:solidFill>
                <a:schemeClr val="bg1"/>
              </a:solidFill>
              <a:latin typeface="Tahoma" charset="0"/>
            </a:endParaRPr>
          </a:p>
        </p:txBody>
      </p:sp>
      <p:sp>
        <p:nvSpPr>
          <p:cNvPr id="6150" name="Line 6"/>
          <p:cNvSpPr>
            <a:spLocks noChangeShapeType="1"/>
          </p:cNvSpPr>
          <p:nvPr/>
        </p:nvSpPr>
        <p:spPr bwMode="auto">
          <a:xfrm flipV="1">
            <a:off x="3048000" y="3810000"/>
            <a:ext cx="11430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1" name="Line 7"/>
          <p:cNvSpPr>
            <a:spLocks noChangeShapeType="1"/>
          </p:cNvSpPr>
          <p:nvPr/>
        </p:nvSpPr>
        <p:spPr bwMode="auto">
          <a:xfrm flipV="1">
            <a:off x="6324600" y="2438400"/>
            <a:ext cx="1371600" cy="2362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2" name="Line 8"/>
          <p:cNvSpPr>
            <a:spLocks noChangeShapeType="1"/>
          </p:cNvSpPr>
          <p:nvPr/>
        </p:nvSpPr>
        <p:spPr bwMode="auto">
          <a:xfrm flipV="1">
            <a:off x="7848600" y="2514600"/>
            <a:ext cx="152400" cy="2133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1728772" y="273051"/>
            <a:ext cx="536419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sv-SE" sz="3600">
                <a:solidFill>
                  <a:schemeClr val="bg1"/>
                </a:solidFill>
                <a:latin typeface="Tahoma" charset="0"/>
              </a:rPr>
              <a:t>Human Development and</a:t>
            </a:r>
          </a:p>
          <a:p>
            <a:pPr algn="ctr"/>
            <a:r>
              <a:rPr lang="sv-SE" sz="3600">
                <a:solidFill>
                  <a:schemeClr val="bg1"/>
                </a:solidFill>
                <a:latin typeface="Helvetica" charset="0"/>
              </a:rPr>
              <a:t>Earth System Dynamics</a:t>
            </a:r>
            <a:endParaRPr lang="sv-SE" sz="3600">
              <a:latin typeface="Helvetica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757662" y="6200156"/>
            <a:ext cx="338633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200" b="1" dirty="0">
                <a:solidFill>
                  <a:schemeClr val="bg1"/>
                </a:solidFill>
                <a:latin typeface="Tahoma" charset="0"/>
              </a:rPr>
              <a:t>Source: GRIP </a:t>
            </a:r>
            <a:r>
              <a:rPr lang="sv-SE" sz="1200" b="1" dirty="0" err="1">
                <a:solidFill>
                  <a:schemeClr val="bg1"/>
                </a:solidFill>
                <a:latin typeface="Tahoma" charset="0"/>
              </a:rPr>
              <a:t>ice</a:t>
            </a:r>
            <a:r>
              <a:rPr lang="sv-SE" sz="1200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Tahoma" charset="0"/>
              </a:rPr>
              <a:t>core</a:t>
            </a:r>
            <a:r>
              <a:rPr lang="sv-SE" sz="1200" b="1" dirty="0">
                <a:solidFill>
                  <a:schemeClr val="bg1"/>
                </a:solidFill>
                <a:latin typeface="Tahoma" charset="0"/>
              </a:rPr>
              <a:t> data (</a:t>
            </a:r>
            <a:r>
              <a:rPr lang="sv-SE" sz="1200" b="1" dirty="0" err="1">
                <a:solidFill>
                  <a:schemeClr val="bg1"/>
                </a:solidFill>
                <a:latin typeface="Tahoma" charset="0"/>
              </a:rPr>
              <a:t>Greenland</a:t>
            </a:r>
            <a:r>
              <a:rPr lang="sv-SE" sz="1200" b="1" dirty="0">
                <a:solidFill>
                  <a:schemeClr val="bg1"/>
                </a:solidFill>
                <a:latin typeface="Tahoma" charset="0"/>
              </a:rPr>
              <a:t>)</a:t>
            </a:r>
          </a:p>
          <a:p>
            <a:r>
              <a:rPr lang="sv-SE" sz="1200" b="1" dirty="0">
                <a:solidFill>
                  <a:schemeClr val="bg1"/>
                </a:solidFill>
                <a:latin typeface="Tahoma" charset="0"/>
              </a:rPr>
              <a:t>a</a:t>
            </a:r>
            <a:r>
              <a:rPr lang="sv-SE" sz="1200" b="1" dirty="0" smtClean="0">
                <a:solidFill>
                  <a:schemeClr val="bg1"/>
                </a:solidFill>
                <a:latin typeface="Tahoma" charset="0"/>
              </a:rPr>
              <a:t>nd </a:t>
            </a:r>
            <a:r>
              <a:rPr lang="sv-SE" sz="1200" b="1" dirty="0">
                <a:solidFill>
                  <a:schemeClr val="bg1"/>
                </a:solidFill>
                <a:latin typeface="Tahoma" charset="0"/>
              </a:rPr>
              <a:t>S. Oppenheimer, ”</a:t>
            </a:r>
            <a:r>
              <a:rPr lang="sv-SE" sz="1200" b="1" dirty="0" err="1">
                <a:solidFill>
                  <a:schemeClr val="bg1"/>
                </a:solidFill>
                <a:latin typeface="Tahoma" charset="0"/>
              </a:rPr>
              <a:t>Out</a:t>
            </a:r>
            <a:r>
              <a:rPr lang="sv-SE" sz="1200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sz="1200" b="1" dirty="0" err="1">
                <a:solidFill>
                  <a:schemeClr val="bg1"/>
                </a:solidFill>
                <a:latin typeface="Tahoma" charset="0"/>
              </a:rPr>
              <a:t>of</a:t>
            </a:r>
            <a:r>
              <a:rPr lang="sv-SE" sz="1200" b="1" dirty="0">
                <a:solidFill>
                  <a:schemeClr val="bg1"/>
                </a:solidFill>
                <a:latin typeface="Tahoma" charset="0"/>
              </a:rPr>
              <a:t> Eden”, 2004</a:t>
            </a:r>
            <a:endParaRPr lang="sv-SE" sz="1200" b="1" dirty="0">
              <a:latin typeface="Tahoma" charset="0"/>
            </a:endParaRPr>
          </a:p>
        </p:txBody>
      </p:sp>
      <p:sp>
        <p:nvSpPr>
          <p:cNvPr id="6155" name="Line 11"/>
          <p:cNvSpPr>
            <a:spLocks noChangeShapeType="1"/>
          </p:cNvSpPr>
          <p:nvPr/>
        </p:nvSpPr>
        <p:spPr bwMode="auto">
          <a:xfrm flipV="1">
            <a:off x="1295400" y="3505200"/>
            <a:ext cx="14478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235048" y="4724401"/>
            <a:ext cx="2368357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First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migration </a:t>
            </a:r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of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</a:t>
            </a:r>
          </a:p>
          <a:p>
            <a:pPr algn="ctr"/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fully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modern humans</a:t>
            </a:r>
          </a:p>
          <a:p>
            <a:pPr algn="ctr"/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out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of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Africa</a:t>
            </a:r>
            <a:endParaRPr lang="sv-SE" sz="1600" b="1" dirty="0">
              <a:latin typeface="Palatino" charset="0"/>
            </a:endParaRPr>
          </a:p>
        </p:txBody>
      </p:sp>
      <p:sp>
        <p:nvSpPr>
          <p:cNvPr id="6157" name="Text Box 13"/>
          <p:cNvSpPr txBox="1">
            <a:spLocks noChangeArrowheads="1"/>
          </p:cNvSpPr>
          <p:nvPr/>
        </p:nvSpPr>
        <p:spPr bwMode="auto">
          <a:xfrm>
            <a:off x="3995936" y="4724401"/>
            <a:ext cx="187220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Migrations </a:t>
            </a:r>
            <a:r>
              <a:rPr lang="sv-SE" sz="1600" b="1" dirty="0" smtClean="0">
                <a:solidFill>
                  <a:schemeClr val="bg1"/>
                </a:solidFill>
                <a:latin typeface="Tahoma" charset="0"/>
              </a:rPr>
              <a:t>from 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South </a:t>
            </a:r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Asia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</a:t>
            </a:r>
          </a:p>
          <a:p>
            <a:pPr algn="ctr"/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to</a:t>
            </a:r>
            <a:r>
              <a:rPr lang="sv-SE" sz="1600" b="1" dirty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sz="1600" b="1" dirty="0" err="1">
                <a:solidFill>
                  <a:schemeClr val="bg1"/>
                </a:solidFill>
                <a:latin typeface="Tahoma" charset="0"/>
              </a:rPr>
              <a:t>Europe</a:t>
            </a:r>
            <a:endParaRPr lang="sv-SE" sz="1600" b="1" dirty="0">
              <a:solidFill>
                <a:schemeClr val="bg1"/>
              </a:solidFill>
              <a:latin typeface="Palatino" charset="0"/>
            </a:endParaRPr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 flipV="1">
            <a:off x="4800600" y="3352800"/>
            <a:ext cx="304800" cy="1371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 flipV="1">
            <a:off x="4800600" y="3733800"/>
            <a:ext cx="1295400" cy="990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Oval 1"/>
          <p:cNvSpPr/>
          <p:nvPr/>
        </p:nvSpPr>
        <p:spPr bwMode="auto">
          <a:xfrm>
            <a:off x="7380312" y="2132856"/>
            <a:ext cx="914400" cy="648072"/>
          </a:xfrm>
          <a:prstGeom prst="ellipse">
            <a:avLst/>
          </a:prstGeom>
          <a:solidFill>
            <a:srgbClr val="FF0000">
              <a:alpha val="25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52320" y="1124745"/>
            <a:ext cx="16174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Tahoma Bold"/>
              </a:rPr>
              <a:t>Holocene</a:t>
            </a:r>
            <a:endParaRPr lang="en-US" b="1" dirty="0">
              <a:solidFill>
                <a:srgbClr val="FF0000"/>
              </a:solidFill>
              <a:latin typeface="Tahoma Bold"/>
            </a:endParaRPr>
          </a:p>
        </p:txBody>
      </p:sp>
      <p:cxnSp>
        <p:nvCxnSpPr>
          <p:cNvPr id="5" name="Straight Arrow Connector 4"/>
          <p:cNvCxnSpPr/>
          <p:nvPr/>
        </p:nvCxnSpPr>
        <p:spPr bwMode="auto">
          <a:xfrm flipH="1">
            <a:off x="7956376" y="1628800"/>
            <a:ext cx="216024" cy="50405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4277231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sv-SE" sz="3200">
                <a:solidFill>
                  <a:schemeClr val="bg1"/>
                </a:solidFill>
                <a:latin typeface="Tahoma" charset="0"/>
              </a:rPr>
              <a:t>Global Change and the Anthropocene</a:t>
            </a:r>
          </a:p>
        </p:txBody>
      </p:sp>
      <p:pic>
        <p:nvPicPr>
          <p:cNvPr id="251907" name="Picture 3" descr="s-03-5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268760"/>
            <a:ext cx="4248472" cy="36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08" name="Picture 4" descr="s-03-4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772816"/>
            <a:ext cx="3600400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1909" name="Picture 5" descr="gene-fig-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3" y="1988840"/>
            <a:ext cx="4252663" cy="3418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</p:pic>
      <p:pic>
        <p:nvPicPr>
          <p:cNvPr id="251910" name="Picture 6" descr="CYCLONE YASI 1 FEB 20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4925492" cy="3896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Fig.A2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548" y="2708920"/>
            <a:ext cx="5292328" cy="417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01115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ENERIC GA FIGU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880" y="1916832"/>
            <a:ext cx="4104456" cy="408045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291610" y="6442573"/>
            <a:ext cx="18523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 Bold"/>
              </a:rPr>
              <a:t>Steffen et al. 2004</a:t>
            </a:r>
            <a:endParaRPr lang="en-US" sz="1400" b="1" dirty="0">
              <a:solidFill>
                <a:schemeClr val="bg1"/>
              </a:solidFill>
              <a:latin typeface="Tahoma Bold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23728" y="164638"/>
            <a:ext cx="46121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err="1" smtClean="0">
                <a:solidFill>
                  <a:schemeClr val="bg1"/>
                </a:solidFill>
              </a:rPr>
              <a:t>Anthropocene</a:t>
            </a:r>
            <a:r>
              <a:rPr lang="en-US" sz="3600" dirty="0" smtClean="0">
                <a:solidFill>
                  <a:schemeClr val="bg1"/>
                </a:solidFill>
              </a:rPr>
              <a:t> graphs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6300192" y="4485117"/>
            <a:ext cx="720080" cy="1152128"/>
          </a:xfrm>
          <a:prstGeom prst="ellipse">
            <a:avLst/>
          </a:prstGeom>
          <a:solidFill>
            <a:srgbClr val="FF0000">
              <a:alpha val="24000"/>
            </a:srgb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cxnSp>
        <p:nvCxnSpPr>
          <p:cNvPr id="7" name="Straight Arrow Connector 6"/>
          <p:cNvCxnSpPr/>
          <p:nvPr/>
        </p:nvCxnSpPr>
        <p:spPr bwMode="auto">
          <a:xfrm flipH="1">
            <a:off x="7020272" y="3813043"/>
            <a:ext cx="864096" cy="960107"/>
          </a:xfrm>
          <a:prstGeom prst="straightConnector1">
            <a:avLst/>
          </a:prstGeom>
          <a:solidFill>
            <a:schemeClr val="accent1"/>
          </a:solidFill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8028384" y="3429001"/>
            <a:ext cx="817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Tahoma Bold"/>
              </a:rPr>
              <a:t>!!!!</a:t>
            </a:r>
            <a:endParaRPr lang="en-US" sz="3600" b="1" dirty="0">
              <a:solidFill>
                <a:srgbClr val="FF0000"/>
              </a:solidFill>
              <a:latin typeface="Tahoma Bold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2180861"/>
            <a:ext cx="349732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Vertical axis is a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human activity or an</a:t>
            </a:r>
          </a:p>
          <a:p>
            <a:r>
              <a:rPr lang="en-US" sz="2800" dirty="0">
                <a:solidFill>
                  <a:schemeClr val="bg1"/>
                </a:solidFill>
              </a:rPr>
              <a:t>i</a:t>
            </a:r>
            <a:r>
              <a:rPr lang="en-US" sz="2800" dirty="0" smtClean="0">
                <a:solidFill>
                  <a:schemeClr val="bg1"/>
                </a:solidFill>
              </a:rPr>
              <a:t>mpact on the Earth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System. All variables</a:t>
            </a:r>
          </a:p>
          <a:p>
            <a:r>
              <a:rPr lang="en-US" sz="2800" dirty="0">
                <a:solidFill>
                  <a:schemeClr val="bg1"/>
                </a:solidFill>
              </a:rPr>
              <a:t>s</a:t>
            </a:r>
            <a:r>
              <a:rPr lang="en-US" sz="2800" dirty="0" smtClean="0">
                <a:solidFill>
                  <a:schemeClr val="bg1"/>
                </a:solidFill>
              </a:rPr>
              <a:t>hown in a </a:t>
            </a:r>
            <a:r>
              <a:rPr lang="en-US" sz="2800" b="1" u="sng" dirty="0" smtClean="0">
                <a:solidFill>
                  <a:schemeClr val="bg1"/>
                </a:solidFill>
                <a:latin typeface="Tahoma Bold"/>
              </a:rPr>
              <a:t>linear</a:t>
            </a:r>
          </a:p>
          <a:p>
            <a:r>
              <a:rPr lang="en-US" sz="2800" dirty="0">
                <a:solidFill>
                  <a:schemeClr val="bg1"/>
                </a:solidFill>
              </a:rPr>
              <a:t>s</a:t>
            </a:r>
            <a:r>
              <a:rPr lang="en-US" sz="2800" dirty="0" smtClean="0">
                <a:solidFill>
                  <a:schemeClr val="bg1"/>
                </a:solidFill>
              </a:rPr>
              <a:t>cale.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98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620688"/>
            <a:ext cx="3707904" cy="5220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6858001" y="6569075"/>
            <a:ext cx="205709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200" b="1">
                <a:solidFill>
                  <a:schemeClr val="bg1"/>
                </a:solidFill>
                <a:latin typeface="Tahoma" charset="0"/>
              </a:rPr>
              <a:t>From Steffen et al. 2004</a:t>
            </a:r>
            <a:endParaRPr lang="sv-SE" sz="1200" b="1">
              <a:solidFill>
                <a:schemeClr val="bg1"/>
              </a:solidFill>
              <a:latin typeface="Palatino" charset="0"/>
            </a:endParaRPr>
          </a:p>
        </p:txBody>
      </p:sp>
      <p:sp>
        <p:nvSpPr>
          <p:cNvPr id="8196" name="Text Box 4"/>
          <p:cNvSpPr txBox="1">
            <a:spLocks noChangeArrowheads="1"/>
          </p:cNvSpPr>
          <p:nvPr/>
        </p:nvSpPr>
        <p:spPr bwMode="auto">
          <a:xfrm>
            <a:off x="179512" y="164638"/>
            <a:ext cx="4294504" cy="5078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sv-SE" sz="3200" dirty="0" smtClean="0">
                <a:solidFill>
                  <a:schemeClr val="bg1"/>
                </a:solidFill>
                <a:latin typeface="Tahoma" charset="0"/>
              </a:rPr>
              <a:t>The Human Enterprise</a:t>
            </a:r>
            <a:endParaRPr lang="sv-SE" sz="3200" dirty="0">
              <a:solidFill>
                <a:schemeClr val="bg1"/>
              </a:solidFill>
              <a:latin typeface="Tahoma" charset="0"/>
            </a:endParaRPr>
          </a:p>
          <a:p>
            <a:pPr algn="ctr"/>
            <a:endParaRPr lang="sv-SE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sz="2000" b="1" dirty="0" smtClean="0">
                <a:solidFill>
                  <a:schemeClr val="bg1"/>
                </a:solidFill>
                <a:latin typeface="Tahoma" charset="0"/>
              </a:rPr>
              <a:t>Population</a:t>
            </a:r>
          </a:p>
          <a:p>
            <a:pPr marL="342900" indent="-342900">
              <a:buFont typeface="Arial"/>
              <a:buChar char="•"/>
            </a:pPr>
            <a:r>
              <a:rPr lang="sv-SE" sz="2000" b="1" dirty="0" err="1" smtClean="0">
                <a:solidFill>
                  <a:schemeClr val="bg1"/>
                </a:solidFill>
                <a:latin typeface="Tahoma" charset="0"/>
              </a:rPr>
              <a:t>Economic</a:t>
            </a:r>
            <a:r>
              <a:rPr lang="sv-SE" sz="2000" b="1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sz="2000" b="1" dirty="0" err="1" smtClean="0">
                <a:solidFill>
                  <a:schemeClr val="bg1"/>
                </a:solidFill>
                <a:latin typeface="Tahoma" charset="0"/>
              </a:rPr>
              <a:t>Growth</a:t>
            </a:r>
            <a:endParaRPr lang="sv-SE" sz="2000" b="1" dirty="0" smtClean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sz="2000" b="1" dirty="0" err="1" smtClean="0">
                <a:solidFill>
                  <a:schemeClr val="bg1"/>
                </a:solidFill>
                <a:latin typeface="Tahoma" charset="0"/>
              </a:rPr>
              <a:t>Freshwater</a:t>
            </a:r>
            <a:r>
              <a:rPr lang="sv-SE" sz="2000" b="1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sz="2000" b="1" dirty="0" err="1" smtClean="0">
                <a:solidFill>
                  <a:schemeClr val="bg1"/>
                </a:solidFill>
                <a:latin typeface="Tahoma" charset="0"/>
              </a:rPr>
              <a:t>use</a:t>
            </a:r>
            <a:endParaRPr lang="sv-SE" sz="2000" b="1" dirty="0" smtClean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sz="2000" b="1" dirty="0" err="1" smtClean="0">
                <a:solidFill>
                  <a:schemeClr val="bg1"/>
                </a:solidFill>
                <a:latin typeface="Tahoma" charset="0"/>
              </a:rPr>
              <a:t>Resource</a:t>
            </a:r>
            <a:r>
              <a:rPr lang="sv-SE" sz="2000" b="1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sz="2000" b="1" dirty="0" err="1" smtClean="0">
                <a:solidFill>
                  <a:schemeClr val="bg1"/>
                </a:solidFill>
                <a:latin typeface="Tahoma" charset="0"/>
              </a:rPr>
              <a:t>consumption-fertilizer</a:t>
            </a:r>
            <a:r>
              <a:rPr lang="sv-SE" sz="2000" b="1" dirty="0" smtClean="0">
                <a:solidFill>
                  <a:schemeClr val="bg1"/>
                </a:solidFill>
                <a:latin typeface="Tahoma" charset="0"/>
              </a:rPr>
              <a:t>, paper</a:t>
            </a:r>
          </a:p>
          <a:p>
            <a:pPr marL="342900" indent="-342900">
              <a:buFont typeface="Arial"/>
              <a:buChar char="•"/>
            </a:pPr>
            <a:r>
              <a:rPr lang="sv-SE" sz="2000" b="1" dirty="0" err="1" smtClean="0">
                <a:solidFill>
                  <a:schemeClr val="bg1"/>
                </a:solidFill>
                <a:latin typeface="Tahoma" charset="0"/>
              </a:rPr>
              <a:t>Urbanization</a:t>
            </a:r>
            <a:endParaRPr lang="sv-SE" sz="2000" b="1" dirty="0" smtClean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sz="2000" b="1" dirty="0" err="1" smtClean="0">
                <a:solidFill>
                  <a:schemeClr val="bg1"/>
                </a:solidFill>
                <a:latin typeface="Tahoma" charset="0"/>
              </a:rPr>
              <a:t>Globalization</a:t>
            </a:r>
            <a:endParaRPr lang="sv-SE" sz="2000" b="1" dirty="0" smtClean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sz="2000" b="1" dirty="0" smtClean="0">
                <a:solidFill>
                  <a:schemeClr val="bg1"/>
                </a:solidFill>
                <a:latin typeface="Tahoma" charset="0"/>
              </a:rPr>
              <a:t>Transport</a:t>
            </a:r>
          </a:p>
          <a:p>
            <a:pPr marL="342900" indent="-342900">
              <a:buFont typeface="Arial"/>
              <a:buChar char="•"/>
            </a:pPr>
            <a:r>
              <a:rPr lang="sv-SE" sz="2000" b="1" dirty="0" smtClean="0">
                <a:solidFill>
                  <a:schemeClr val="bg1"/>
                </a:solidFill>
                <a:latin typeface="Tahoma" charset="0"/>
              </a:rPr>
              <a:t>Communication</a:t>
            </a:r>
          </a:p>
          <a:p>
            <a:pPr algn="ctr"/>
            <a:endParaRPr lang="sv-SE" b="1" dirty="0">
              <a:solidFill>
                <a:schemeClr val="bg1"/>
              </a:solidFill>
              <a:latin typeface="Tahoma" charset="0"/>
            </a:endParaRPr>
          </a:p>
          <a:p>
            <a:pPr algn="ctr"/>
            <a:r>
              <a:rPr lang="sv-SE" sz="2000" b="1" dirty="0" smtClean="0">
                <a:solidFill>
                  <a:schemeClr val="bg1"/>
                </a:solidFill>
                <a:latin typeface="Tahoma" charset="0"/>
              </a:rPr>
              <a:t>Note ”The </a:t>
            </a:r>
            <a:r>
              <a:rPr lang="sv-SE" sz="2000" b="1" dirty="0" err="1" smtClean="0">
                <a:solidFill>
                  <a:schemeClr val="bg1"/>
                </a:solidFill>
                <a:latin typeface="Tahoma" charset="0"/>
              </a:rPr>
              <a:t>Great</a:t>
            </a:r>
            <a:r>
              <a:rPr lang="sv-SE" sz="2000" b="1" dirty="0" smtClean="0">
                <a:solidFill>
                  <a:schemeClr val="bg1"/>
                </a:solidFill>
                <a:latin typeface="Tahoma" charset="0"/>
              </a:rPr>
              <a:t> Acceleration” from 1950 </a:t>
            </a:r>
            <a:r>
              <a:rPr lang="sv-SE" sz="2000" b="1" dirty="0" err="1" smtClean="0">
                <a:solidFill>
                  <a:schemeClr val="bg1"/>
                </a:solidFill>
                <a:latin typeface="Tahoma" charset="0"/>
              </a:rPr>
              <a:t>to</a:t>
            </a:r>
            <a:r>
              <a:rPr lang="sv-SE" sz="2000" b="1" dirty="0" smtClean="0">
                <a:solidFill>
                  <a:schemeClr val="bg1"/>
                </a:solidFill>
                <a:latin typeface="Tahoma" charset="0"/>
              </a:rPr>
              <a:t> 2000</a:t>
            </a:r>
            <a:endParaRPr lang="sv-SE" sz="2000" b="1" dirty="0">
              <a:solidFill>
                <a:schemeClr val="bg1"/>
              </a:solidFill>
              <a:latin typeface="Tahoma" charset="0"/>
            </a:endParaRPr>
          </a:p>
          <a:p>
            <a:pPr algn="ctr"/>
            <a:endParaRPr lang="sv-SE" b="1" dirty="0">
              <a:solidFill>
                <a:schemeClr val="bg1"/>
              </a:solidFill>
              <a:latin typeface="Tahoma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04664"/>
            <a:ext cx="4067944" cy="54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6732589" y="6553201"/>
            <a:ext cx="2434393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sv-SE" sz="1400" b="1">
                <a:solidFill>
                  <a:schemeClr val="bg1"/>
                </a:solidFill>
                <a:latin typeface="Tahoma" charset="0"/>
              </a:rPr>
              <a:t>From: Steffen et al. 2004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6293" y="452669"/>
            <a:ext cx="3933213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v-SE" sz="3600" dirty="0">
                <a:solidFill>
                  <a:schemeClr val="bg1"/>
                </a:solidFill>
                <a:latin typeface="Tahoma" charset="0"/>
              </a:rPr>
              <a:t>The </a:t>
            </a:r>
            <a:r>
              <a:rPr lang="sv-SE" sz="3600" dirty="0" smtClean="0">
                <a:solidFill>
                  <a:schemeClr val="bg1"/>
                </a:solidFill>
                <a:latin typeface="Tahoma" charset="0"/>
              </a:rPr>
              <a:t>Global </a:t>
            </a:r>
            <a:r>
              <a:rPr lang="sv-SE" sz="3600" dirty="0" err="1" smtClean="0">
                <a:solidFill>
                  <a:schemeClr val="bg1"/>
                </a:solidFill>
                <a:latin typeface="Tahoma" charset="0"/>
              </a:rPr>
              <a:t>Impact</a:t>
            </a:r>
            <a:endParaRPr lang="sv-SE" sz="3600" dirty="0" smtClean="0">
              <a:solidFill>
                <a:schemeClr val="bg1"/>
              </a:solidFill>
              <a:latin typeface="Tahoma" charset="0"/>
            </a:endParaRPr>
          </a:p>
          <a:p>
            <a:endParaRPr lang="sv-SE" sz="3600" dirty="0">
              <a:solidFill>
                <a:schemeClr val="bg1"/>
              </a:solidFill>
              <a:latin typeface="Tahoma" charset="0"/>
            </a:endParaRPr>
          </a:p>
          <a:p>
            <a:endParaRPr lang="sv-SE" sz="3600" dirty="0" smtClean="0">
              <a:solidFill>
                <a:schemeClr val="bg1"/>
              </a:solidFill>
              <a:latin typeface="Tahoma" charset="0"/>
            </a:endParaRPr>
          </a:p>
          <a:p>
            <a:endParaRPr lang="sv-SE" sz="3600" dirty="0">
              <a:solidFill>
                <a:schemeClr val="bg1"/>
              </a:solidFill>
              <a:latin typeface="Tahoma" charset="0"/>
            </a:endParaRPr>
          </a:p>
          <a:p>
            <a:endParaRPr lang="sv-SE" b="1" dirty="0">
              <a:solidFill>
                <a:schemeClr val="bg1"/>
              </a:solidFill>
              <a:latin typeface="Tahoma" charset="0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67544" y="1604797"/>
            <a:ext cx="346761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r>
              <a:rPr lang="sv-SE" b="1" dirty="0" smtClean="0">
                <a:solidFill>
                  <a:schemeClr val="bg1"/>
                </a:solidFill>
                <a:latin typeface="Tahoma" charset="0"/>
              </a:rPr>
              <a:t>Greenhouse </a:t>
            </a: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gases</a:t>
            </a:r>
            <a:endParaRPr lang="sv-SE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Ozone</a:t>
            </a:r>
            <a:r>
              <a:rPr lang="sv-SE" b="1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depletion</a:t>
            </a:r>
            <a:endParaRPr lang="sv-SE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Climate</a:t>
            </a:r>
            <a:endParaRPr lang="sv-SE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b="1" dirty="0" smtClean="0">
                <a:solidFill>
                  <a:schemeClr val="bg1"/>
                </a:solidFill>
                <a:latin typeface="Tahoma" charset="0"/>
              </a:rPr>
              <a:t>Marine </a:t>
            </a: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ecosystems</a:t>
            </a:r>
            <a:endParaRPr lang="sv-SE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Coastal</a:t>
            </a:r>
            <a:r>
              <a:rPr lang="sv-SE" b="1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zone</a:t>
            </a:r>
            <a:endParaRPr lang="sv-SE" b="1" dirty="0" smtClean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b="1" dirty="0" smtClean="0">
                <a:solidFill>
                  <a:schemeClr val="bg1"/>
                </a:solidFill>
                <a:latin typeface="Tahoma" charset="0"/>
              </a:rPr>
              <a:t>Nitrogen </a:t>
            </a: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cycle</a:t>
            </a:r>
            <a:endParaRPr lang="sv-SE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Tropical</a:t>
            </a:r>
            <a:r>
              <a:rPr lang="sv-SE" b="1" dirty="0" smtClean="0">
                <a:solidFill>
                  <a:schemeClr val="bg1"/>
                </a:solidFill>
                <a:latin typeface="Tahoma" charset="0"/>
              </a:rPr>
              <a:t> </a:t>
            </a: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forests</a:t>
            </a:r>
            <a:endParaRPr lang="sv-SE" b="1" dirty="0">
              <a:solidFill>
                <a:schemeClr val="bg1"/>
              </a:solidFill>
              <a:latin typeface="Tahoma" charset="0"/>
            </a:endParaRPr>
          </a:p>
          <a:p>
            <a:pPr marL="342900" indent="-342900">
              <a:buFont typeface="Arial"/>
              <a:buChar char="•"/>
            </a:pPr>
            <a:r>
              <a:rPr lang="sv-SE" b="1" dirty="0" smtClean="0">
                <a:solidFill>
                  <a:schemeClr val="bg1"/>
                </a:solidFill>
                <a:latin typeface="Tahoma" charset="0"/>
              </a:rPr>
              <a:t>Land systems</a:t>
            </a:r>
          </a:p>
          <a:p>
            <a:pPr marL="342900" indent="-342900">
              <a:buFont typeface="Arial"/>
              <a:buChar char="•"/>
            </a:pPr>
            <a:r>
              <a:rPr lang="sv-SE" b="1" dirty="0" err="1" smtClean="0">
                <a:solidFill>
                  <a:schemeClr val="bg1"/>
                </a:solidFill>
                <a:latin typeface="Tahoma" charset="0"/>
              </a:rPr>
              <a:t>Biodiversity</a:t>
            </a:r>
            <a:endParaRPr lang="sv-SE" b="1" dirty="0">
              <a:solidFill>
                <a:schemeClr val="bg1"/>
              </a:solidFill>
              <a:latin typeface="Tahoma" charset="0"/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467" y="205749"/>
            <a:ext cx="8316416" cy="163909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Tahoma" charset="0"/>
              </a:rPr>
              <a:t>Temperature rise: </a:t>
            </a:r>
            <a:br>
              <a:rPr lang="en-US" sz="3600" dirty="0">
                <a:solidFill>
                  <a:schemeClr val="bg1"/>
                </a:solidFill>
                <a:latin typeface="Tahoma" charset="0"/>
              </a:rPr>
            </a:br>
            <a:r>
              <a:rPr lang="en-US" sz="3200" dirty="0">
                <a:solidFill>
                  <a:schemeClr val="bg1"/>
                </a:solidFill>
                <a:latin typeface="Tahoma" charset="0"/>
              </a:rPr>
              <a:t>Beyond the envelope of natural variability</a:t>
            </a:r>
            <a:r>
              <a:rPr lang="en-US" sz="3200" dirty="0" smtClean="0">
                <a:solidFill>
                  <a:schemeClr val="bg1"/>
                </a:solidFill>
                <a:latin typeface="Tahoma" charset="0"/>
              </a:rPr>
              <a:t>?</a:t>
            </a:r>
            <a:endParaRPr lang="en-AU" sz="3200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204864"/>
            <a:ext cx="8604414" cy="4392488"/>
          </a:xfrm>
        </p:spPr>
      </p:pic>
    </p:spTree>
    <p:extLst>
      <p:ext uri="{BB962C8B-B14F-4D97-AF65-F5344CB8AC3E}">
        <p14:creationId xmlns:p14="http://schemas.microsoft.com/office/powerpoint/2010/main" val="3174260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1743075" y="1271588"/>
            <a:ext cx="61341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AU">
              <a:solidFill>
                <a:schemeClr val="tx1"/>
              </a:solidFill>
              <a:latin typeface="Times New Roman" charset="0"/>
            </a:endParaRPr>
          </a:p>
          <a:p>
            <a:pPr algn="ctr"/>
            <a:endParaRPr lang="en-US" sz="3200">
              <a:solidFill>
                <a:schemeClr val="tx1"/>
              </a:solidFill>
              <a:latin typeface="Times New Roman" charset="0"/>
            </a:endParaRPr>
          </a:p>
        </p:txBody>
      </p:sp>
      <p:graphicFrame>
        <p:nvGraphicFramePr>
          <p:cNvPr id="5734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94627851"/>
              </p:ext>
            </p:extLst>
          </p:nvPr>
        </p:nvGraphicFramePr>
        <p:xfrm>
          <a:off x="1763688" y="1892830"/>
          <a:ext cx="5256584" cy="44150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62" name="Document" r:id="rId4" imgW="4178808" imgH="2822448" progId="Word.Document.8">
                  <p:embed/>
                </p:oleObj>
              </mc:Choice>
              <mc:Fallback>
                <p:oleObj name="Document" r:id="rId4" imgW="4178808" imgH="2822448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892830"/>
                        <a:ext cx="5256584" cy="441500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349" name="Text Box 5"/>
          <p:cNvSpPr txBox="1">
            <a:spLocks noChangeArrowheads="1"/>
          </p:cNvSpPr>
          <p:nvPr/>
        </p:nvSpPr>
        <p:spPr bwMode="auto">
          <a:xfrm>
            <a:off x="685802" y="152401"/>
            <a:ext cx="751953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000"/>
              <a:t>Implications of accelerating climate change</a:t>
            </a:r>
            <a:endParaRPr lang="en-US" sz="3600"/>
          </a:p>
        </p:txBody>
      </p:sp>
      <p:sp>
        <p:nvSpPr>
          <p:cNvPr id="57351" name="Text Box 7"/>
          <p:cNvSpPr txBox="1">
            <a:spLocks noChangeArrowheads="1"/>
          </p:cNvSpPr>
          <p:nvPr/>
        </p:nvSpPr>
        <p:spPr bwMode="auto">
          <a:xfrm>
            <a:off x="1115616" y="356659"/>
            <a:ext cx="694157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IPCC temperature </a:t>
            </a:r>
            <a:r>
              <a:rPr lang="en-US" sz="4000" dirty="0">
                <a:solidFill>
                  <a:schemeClr val="bg1"/>
                </a:solidFill>
              </a:rPr>
              <a:t>projections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740353" y="6309321"/>
            <a:ext cx="11389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  <a:latin typeface="Tahoma Bold"/>
              </a:rPr>
              <a:t>IPCC 2007</a:t>
            </a:r>
            <a:endParaRPr lang="en-US" sz="1400" b="1" dirty="0">
              <a:solidFill>
                <a:schemeClr val="bg1"/>
              </a:solidFill>
              <a:latin typeface="Tahoma Bold"/>
            </a:endParaRPr>
          </a:p>
        </p:txBody>
      </p:sp>
    </p:spTree>
    <p:extLst>
      <p:ext uri="{BB962C8B-B14F-4D97-AF65-F5344CB8AC3E}">
        <p14:creationId xmlns:p14="http://schemas.microsoft.com/office/powerpoint/2010/main" val="132739700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1292</TotalTime>
  <Words>789</Words>
  <Application>Microsoft Macintosh PowerPoint</Application>
  <PresentationFormat>On-screen Show (4:3)</PresentationFormat>
  <Paragraphs>208</Paragraphs>
  <Slides>22</Slides>
  <Notes>16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4" baseType="lpstr">
      <vt:lpstr>Blank Presentation</vt:lpstr>
      <vt:lpstr>Document</vt:lpstr>
      <vt:lpstr>PowerPoint Presentation</vt:lpstr>
      <vt:lpstr>PowerPoint Presentation</vt:lpstr>
      <vt:lpstr>PowerPoint Presentation</vt:lpstr>
      <vt:lpstr>Global Change and the Anthropocene</vt:lpstr>
      <vt:lpstr>PowerPoint Presentation</vt:lpstr>
      <vt:lpstr>PowerPoint Presentation</vt:lpstr>
      <vt:lpstr>PowerPoint Presentation</vt:lpstr>
      <vt:lpstr>Temperature rise:  Beyond the envelope of natural variability?</vt:lpstr>
      <vt:lpstr>PowerPoint Presentation</vt:lpstr>
      <vt:lpstr>PowerPoint Presentation</vt:lpstr>
      <vt:lpstr>PowerPoint Presentation</vt:lpstr>
      <vt:lpstr>PowerPoint Presentation</vt:lpstr>
      <vt:lpstr>States of the Earth System</vt:lpstr>
      <vt:lpstr>States of the Earth System</vt:lpstr>
      <vt:lpstr>States of the Earth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Will Steffen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Steffen</dc:creator>
  <cp:lastModifiedBy>FSES ANU</cp:lastModifiedBy>
  <cp:revision>93</cp:revision>
  <dcterms:created xsi:type="dcterms:W3CDTF">2010-10-16T05:05:05Z</dcterms:created>
  <dcterms:modified xsi:type="dcterms:W3CDTF">2013-09-23T20:46:55Z</dcterms:modified>
</cp:coreProperties>
</file>