
<file path=[Content_Types].xml><?xml version="1.0" encoding="utf-8"?>
<Types xmlns="http://schemas.openxmlformats.org/package/2006/content-types">
  <Default Extension="rels" ContentType="application/vnd.openxmlformats-package.relationships+xml"/>
  <Override PartName="/customXml/itemProps2.xml" ContentType="application/vnd.openxmlformats-officedocument.customXmlPropertie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customXml/itemProps1.xml" ContentType="application/vnd.openxmlformats-officedocument.customXmlProperties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docProps/custom.xml" ContentType="application/vnd.openxmlformats-officedocument.custom-properties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4"/>
  </p:sldMasterIdLst>
  <p:notesMasterIdLst>
    <p:notesMasterId r:id="rId17"/>
  </p:notesMasterIdLst>
  <p:sldIdLst>
    <p:sldId id="281" r:id="rId5"/>
    <p:sldId id="257" r:id="rId6"/>
    <p:sldId id="280" r:id="rId7"/>
    <p:sldId id="279" r:id="rId8"/>
    <p:sldId id="284" r:id="rId9"/>
    <p:sldId id="285" r:id="rId10"/>
    <p:sldId id="275" r:id="rId11"/>
    <p:sldId id="286" r:id="rId12"/>
    <p:sldId id="276" r:id="rId13"/>
    <p:sldId id="282" r:id="rId14"/>
    <p:sldId id="278" r:id="rId15"/>
    <p:sldId id="283" r:id="rId16"/>
  </p:sldIdLst>
  <p:sldSz cx="9144000" cy="6858000" type="screen4x3"/>
  <p:notesSz cx="6805613" cy="99393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858A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298C5-EC30-844F-B539-19FDF781A569}" type="datetimeFigureOut">
              <a:rPr lang="en-US" smtClean="0"/>
              <a:pPr/>
              <a:t>9/28/13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21859-3C07-B845-A410-3EDD798D3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3161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rp-PPT-Ti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128" y="325691"/>
            <a:ext cx="5555856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128" y="1795716"/>
            <a:ext cx="5555855" cy="154763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428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473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rp-PPT-V2-foo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19725"/>
            <a:ext cx="91440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0587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orp-PPT-exp-hea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81430"/>
            <a:ext cx="6499115" cy="1822521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493289"/>
            <a:ext cx="8229600" cy="3110785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621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orp-PPT-FIN-p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3647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orp-PPT-V2-foot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19725"/>
            <a:ext cx="91440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6025930" y="5132552"/>
            <a:ext cx="3118069" cy="1725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pic>
        <p:nvPicPr>
          <p:cNvPr id="3" name="Picture 4" descr="Corp-PPT-exp-heade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57200" y="181430"/>
            <a:ext cx="6499115" cy="182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404040"/>
                </a:solidFill>
                <a:latin typeface="Segoe UI"/>
                <a:ea typeface="ＭＳ Ｐゴシック" charset="0"/>
                <a:cs typeface="Segoe UI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04040"/>
                </a:solidFill>
                <a:latin typeface="Segoe UI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04040"/>
                </a:solidFill>
                <a:latin typeface="Segoe UI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04040"/>
                </a:solidFill>
                <a:latin typeface="Segoe UI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04040"/>
                </a:solidFill>
                <a:latin typeface="Segoe UI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858A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858A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858A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858A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493289"/>
            <a:ext cx="8229600" cy="3110785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177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pic>
        <p:nvPicPr>
          <p:cNvPr id="1028" name="Picture 1" descr="Corp-PPT-footer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56238"/>
            <a:ext cx="91440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6" r:id="rId3"/>
    <p:sldLayoutId id="2147483687" r:id="rId4"/>
    <p:sldLayoutId id="2147483688" r:id="rId5"/>
    <p:sldLayoutId id="2147483689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404040"/>
          </a:solidFill>
          <a:latin typeface="Segoe UI"/>
          <a:ea typeface="ＭＳ Ｐゴシック" charset="0"/>
          <a:cs typeface="Segoe UI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Segoe UI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Segoe UI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Segoe UI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Segoe UI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858A"/>
          </a:solidFill>
          <a:latin typeface="Trebuchet MS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858A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858A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858A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04040"/>
          </a:solidFill>
          <a:latin typeface="Segoe UI"/>
          <a:ea typeface="ＭＳ Ｐゴシック" charset="0"/>
          <a:cs typeface="Segoe UI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04040"/>
          </a:solidFill>
          <a:latin typeface="Segoe UI"/>
          <a:ea typeface="ＭＳ Ｐゴシック" charset="0"/>
          <a:cs typeface="Segoe UI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04040"/>
          </a:solidFill>
          <a:latin typeface="Segoe UI"/>
          <a:ea typeface="ＭＳ Ｐゴシック" charset="0"/>
          <a:cs typeface="Segoe UI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04040"/>
          </a:solidFill>
          <a:latin typeface="Segoe UI"/>
          <a:ea typeface="ＭＳ Ｐゴシック" charset="0"/>
          <a:cs typeface="Segoe UI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04040"/>
          </a:solidFill>
          <a:latin typeface="Segoe UI"/>
          <a:ea typeface="ＭＳ Ｐゴシック" charset="0"/>
          <a:cs typeface="Segoe U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129" y="557192"/>
            <a:ext cx="7003056" cy="2786157"/>
          </a:xfrm>
        </p:spPr>
        <p:txBody>
          <a:bodyPr/>
          <a:lstStyle/>
          <a:p>
            <a:r>
              <a:rPr lang="en-AU" sz="4400" dirty="0" smtClean="0"/>
              <a:t>The Importance of nature to a child’s wellbeing and environmental identity:</a:t>
            </a:r>
          </a:p>
          <a:p>
            <a:r>
              <a:rPr lang="en-AU" sz="4400" dirty="0" smtClean="0"/>
              <a:t> </a:t>
            </a:r>
            <a:endParaRPr lang="en-AU" dirty="0" smtClean="0"/>
          </a:p>
          <a:p>
            <a:r>
              <a:rPr lang="en-AU" dirty="0" smtClean="0"/>
              <a:t>Nature Play as an answer to the emerging issue of ‘</a:t>
            </a:r>
            <a:r>
              <a:rPr lang="en-AU" i="1" dirty="0" smtClean="0"/>
              <a:t>nature-deficit-disorder</a:t>
            </a:r>
            <a:r>
              <a:rPr lang="en-AU" dirty="0" smtClean="0"/>
              <a:t>’</a:t>
            </a:r>
            <a:endParaRPr lang="en-AU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146424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>
                <a:solidFill>
                  <a:schemeClr val="bg1">
                    <a:lumMod val="65000"/>
                  </a:schemeClr>
                </a:solidFill>
              </a:rPr>
              <a:t>How?</a:t>
            </a:r>
            <a:endParaRPr lang="en-AU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b="1" dirty="0" smtClean="0">
                <a:solidFill>
                  <a:schemeClr val="accent3"/>
                </a:solidFill>
              </a:rPr>
              <a:t>Set up Nature Play SA based on Nature Play WA model.</a:t>
            </a:r>
          </a:p>
          <a:p>
            <a:endParaRPr lang="en-AU" sz="2800" b="1" dirty="0" smtClean="0">
              <a:solidFill>
                <a:schemeClr val="accent3"/>
              </a:solidFill>
            </a:endParaRPr>
          </a:p>
          <a:p>
            <a:r>
              <a:rPr lang="en-AU" sz="2800" b="1" dirty="0" smtClean="0">
                <a:solidFill>
                  <a:schemeClr val="accent3"/>
                </a:solidFill>
              </a:rPr>
              <a:t>Embed Nature Play concepts in Government Strategies, Priorities, Plans, Programs etc.</a:t>
            </a:r>
          </a:p>
          <a:p>
            <a:endParaRPr lang="en-AU" sz="2800" b="1" dirty="0" smtClean="0">
              <a:solidFill>
                <a:schemeClr val="accent3"/>
              </a:solidFill>
            </a:endParaRPr>
          </a:p>
          <a:p>
            <a:r>
              <a:rPr lang="en-AU" sz="2800" b="1" dirty="0" smtClean="0">
                <a:solidFill>
                  <a:schemeClr val="accent3"/>
                </a:solidFill>
              </a:rPr>
              <a:t>Cross-government and cross-sector approach crucial.</a:t>
            </a:r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055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>
                <a:solidFill>
                  <a:schemeClr val="bg1">
                    <a:lumMod val="65000"/>
                  </a:schemeClr>
                </a:solidFill>
              </a:rPr>
              <a:t>Nature Play WA</a:t>
            </a:r>
            <a:endParaRPr lang="en-AU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7071"/>
            <a:ext cx="8229600" cy="4489092"/>
          </a:xfrm>
        </p:spPr>
        <p:txBody>
          <a:bodyPr/>
          <a:lstStyle/>
          <a:p>
            <a:r>
              <a:rPr lang="en-AU" sz="2400" b="1" dirty="0" smtClean="0">
                <a:solidFill>
                  <a:schemeClr val="accent3"/>
                </a:solidFill>
              </a:rPr>
              <a:t>Nature </a:t>
            </a:r>
            <a:r>
              <a:rPr lang="en-AU" sz="2400" b="1" dirty="0">
                <a:solidFill>
                  <a:schemeClr val="accent3"/>
                </a:solidFill>
              </a:rPr>
              <a:t>Play WA is a collaborative organisation working with partner groups to encourage the WA community to value </a:t>
            </a:r>
            <a:r>
              <a:rPr lang="en-AU" sz="2400" b="1" dirty="0" smtClean="0">
                <a:solidFill>
                  <a:schemeClr val="accent3"/>
                </a:solidFill>
              </a:rPr>
              <a:t>nature </a:t>
            </a:r>
            <a:r>
              <a:rPr lang="en-AU" sz="2400" b="1" dirty="0">
                <a:solidFill>
                  <a:schemeClr val="accent3"/>
                </a:solidFill>
              </a:rPr>
              <a:t>play and support families to prioritise it in their children’s lives. </a:t>
            </a:r>
            <a:endParaRPr lang="en-AU" sz="2400" b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AU" sz="2400" b="1" dirty="0">
              <a:solidFill>
                <a:schemeClr val="accent3"/>
              </a:solidFill>
            </a:endParaRPr>
          </a:p>
          <a:p>
            <a:r>
              <a:rPr lang="en-AU" sz="2400" b="1" dirty="0">
                <a:solidFill>
                  <a:schemeClr val="accent3"/>
                </a:solidFill>
              </a:rPr>
              <a:t>It does this through a variety of programs such as the highly successful </a:t>
            </a:r>
            <a:r>
              <a:rPr lang="en-AU" sz="2400" b="1" dirty="0" smtClean="0">
                <a:solidFill>
                  <a:schemeClr val="accent3"/>
                </a:solidFill>
              </a:rPr>
              <a:t>‘</a:t>
            </a:r>
            <a:r>
              <a:rPr lang="en-AU" sz="2400" b="1" i="1" dirty="0" smtClean="0">
                <a:solidFill>
                  <a:schemeClr val="accent3"/>
                </a:solidFill>
              </a:rPr>
              <a:t>Nature </a:t>
            </a:r>
            <a:r>
              <a:rPr lang="en-AU" sz="2400" b="1" i="1" dirty="0">
                <a:solidFill>
                  <a:schemeClr val="accent3"/>
                </a:solidFill>
              </a:rPr>
              <a:t>Play WA PASSPORT to an amazing childhood</a:t>
            </a:r>
            <a:r>
              <a:rPr lang="en-AU" sz="2400" b="1" dirty="0" smtClean="0">
                <a:solidFill>
                  <a:schemeClr val="accent3"/>
                </a:solidFill>
              </a:rPr>
              <a:t>’ and ‘</a:t>
            </a:r>
            <a:r>
              <a:rPr lang="en-AU" sz="2400" b="1" i="1" dirty="0" smtClean="0">
                <a:solidFill>
                  <a:schemeClr val="accent3"/>
                </a:solidFill>
              </a:rPr>
              <a:t>51 </a:t>
            </a:r>
            <a:r>
              <a:rPr lang="en-AU" sz="2400" b="1" i="1" dirty="0">
                <a:solidFill>
                  <a:schemeClr val="accent3"/>
                </a:solidFill>
              </a:rPr>
              <a:t>Things To Do Before You’re 12</a:t>
            </a:r>
            <a:r>
              <a:rPr lang="en-AU" sz="2400" b="1" dirty="0">
                <a:solidFill>
                  <a:schemeClr val="accent3"/>
                </a:solidFill>
              </a:rPr>
              <a:t>’.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858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778" y="274638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4800" b="1" dirty="0" smtClean="0">
                <a:solidFill>
                  <a:srgbClr val="A6A6A6"/>
                </a:solidFill>
              </a:rPr>
              <a:t>Thank you!</a:t>
            </a:r>
            <a:endParaRPr lang="en-US" sz="4800" b="1" dirty="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831850"/>
          </a:xfrm>
        </p:spPr>
        <p:txBody>
          <a:bodyPr anchor="t"/>
          <a:lstStyle/>
          <a:p>
            <a:pPr algn="ctr">
              <a:defRPr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What is Nature Play? </a:t>
            </a:r>
            <a:br>
              <a:rPr lang="en-US" b="1" dirty="0">
                <a:solidFill>
                  <a:schemeClr val="bg1">
                    <a:lumMod val="65000"/>
                  </a:schemeClr>
                </a:solidFill>
              </a:rPr>
            </a:b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457200" y="988142"/>
            <a:ext cx="8229600" cy="4734232"/>
          </a:xfrm>
        </p:spPr>
        <p:txBody>
          <a:bodyPr/>
          <a:lstStyle/>
          <a:p>
            <a:pPr marL="0" lvl="0" indent="0">
              <a:buNone/>
            </a:pPr>
            <a:endParaRPr lang="en-AU" sz="24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lvl="0" indent="0">
              <a:buNone/>
            </a:pPr>
            <a:r>
              <a:rPr lang="en-AU" sz="2400" b="1" i="1" dirty="0" smtClean="0">
                <a:solidFill>
                  <a:schemeClr val="accent3"/>
                </a:solidFill>
              </a:rPr>
              <a:t>Nature </a:t>
            </a:r>
            <a:r>
              <a:rPr lang="en-AU" sz="2400" b="1" i="1" dirty="0">
                <a:solidFill>
                  <a:schemeClr val="accent3"/>
                </a:solidFill>
              </a:rPr>
              <a:t>play </a:t>
            </a:r>
            <a:r>
              <a:rPr lang="en-AU" sz="2400" b="1" dirty="0">
                <a:solidFill>
                  <a:schemeClr val="accent3"/>
                </a:solidFill>
              </a:rPr>
              <a:t>includes any unstructured play outdoors, such as riding a bike, climbing a tree, bush walking, swimming at the beach and catching tadpoles. </a:t>
            </a:r>
            <a:endParaRPr lang="en-AU" sz="2400" b="1" dirty="0" smtClean="0">
              <a:solidFill>
                <a:schemeClr val="accent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7356" y="2153263"/>
            <a:ext cx="5663380" cy="384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bg1">
                    <a:lumMod val="65000"/>
                  </a:schemeClr>
                </a:solidFill>
              </a:rPr>
              <a:t>The Nature Play Movement</a:t>
            </a:r>
            <a:endParaRPr lang="en-AU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b="1" dirty="0">
                <a:solidFill>
                  <a:schemeClr val="accent3"/>
                </a:solidFill>
              </a:rPr>
              <a:t>The Nature Play movement was established to increase the time children spend in unstructured play outdoors and in nature.  </a:t>
            </a:r>
          </a:p>
          <a:p>
            <a:r>
              <a:rPr lang="en-AU" sz="2800" b="1" dirty="0">
                <a:solidFill>
                  <a:schemeClr val="accent3"/>
                </a:solidFill>
              </a:rPr>
              <a:t>It is founded on the understanding that unstructured </a:t>
            </a:r>
            <a:r>
              <a:rPr lang="en-AU" sz="2800" b="1" dirty="0" smtClean="0">
                <a:solidFill>
                  <a:schemeClr val="accent3"/>
                </a:solidFill>
              </a:rPr>
              <a:t>play, </a:t>
            </a:r>
            <a:r>
              <a:rPr lang="en-AU" sz="2800" b="1" dirty="0">
                <a:solidFill>
                  <a:schemeClr val="accent3"/>
                </a:solidFill>
              </a:rPr>
              <a:t>outdoors in nature is fundamental to a full and healthy </a:t>
            </a:r>
            <a:r>
              <a:rPr lang="en-AU" sz="2800" b="1" dirty="0" smtClean="0">
                <a:solidFill>
                  <a:schemeClr val="accent3"/>
                </a:solidFill>
              </a:rPr>
              <a:t>childhood and fosters a nature connection and environmental identity. </a:t>
            </a:r>
            <a:endParaRPr lang="en-AU" sz="2800" b="1" dirty="0">
              <a:solidFill>
                <a:schemeClr val="accent3"/>
              </a:solidFill>
            </a:endParaRPr>
          </a:p>
          <a:p>
            <a:endParaRPr lang="en-AU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499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1491"/>
          </a:xfrm>
        </p:spPr>
        <p:txBody>
          <a:bodyPr/>
          <a:lstStyle/>
          <a:p>
            <a:pPr algn="ctr"/>
            <a:r>
              <a:rPr lang="en-AU" b="1" dirty="0" smtClean="0">
                <a:solidFill>
                  <a:schemeClr val="bg1">
                    <a:lumMod val="65000"/>
                  </a:schemeClr>
                </a:solidFill>
              </a:rPr>
              <a:t>Nature-Deficit-Disorder</a:t>
            </a:r>
            <a:endParaRPr lang="en-AU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4116"/>
            <a:ext cx="8229600" cy="4902047"/>
          </a:xfrm>
        </p:spPr>
        <p:txBody>
          <a:bodyPr/>
          <a:lstStyle/>
          <a:p>
            <a:r>
              <a:rPr lang="en-AU" sz="2400" b="1" dirty="0" smtClean="0">
                <a:solidFill>
                  <a:schemeClr val="accent3"/>
                </a:solidFill>
              </a:rPr>
              <a:t>Nature </a:t>
            </a:r>
            <a:r>
              <a:rPr lang="en-AU" sz="2400" b="1" dirty="0">
                <a:solidFill>
                  <a:schemeClr val="accent3"/>
                </a:solidFill>
              </a:rPr>
              <a:t>Play was inspired by the ideas of American social commentator Richard Louv </a:t>
            </a:r>
            <a:r>
              <a:rPr lang="en-AU" sz="2400" b="1" dirty="0" smtClean="0">
                <a:solidFill>
                  <a:schemeClr val="accent3"/>
                </a:solidFill>
              </a:rPr>
              <a:t>who argues </a:t>
            </a:r>
            <a:r>
              <a:rPr lang="en-AU" sz="2400" b="1" dirty="0">
                <a:solidFill>
                  <a:schemeClr val="accent3"/>
                </a:solidFill>
              </a:rPr>
              <a:t>that increasing urbanisation, less access to natural areas and the lure of screen-time has resulted in a childhood that is increasingly spent indoors, contributing to a wide range of health and behavioural problems.  </a:t>
            </a:r>
            <a:endParaRPr lang="en-AU" sz="2400" b="1" dirty="0" smtClean="0">
              <a:solidFill>
                <a:schemeClr val="accent3"/>
              </a:solidFill>
            </a:endParaRPr>
          </a:p>
          <a:p>
            <a:endParaRPr lang="en-AU" sz="2400" b="1" dirty="0" smtClean="0">
              <a:solidFill>
                <a:schemeClr val="accent3"/>
              </a:solidFill>
            </a:endParaRPr>
          </a:p>
          <a:p>
            <a:r>
              <a:rPr lang="en-AU" sz="2400" b="1" dirty="0" smtClean="0">
                <a:solidFill>
                  <a:schemeClr val="accent3"/>
                </a:solidFill>
              </a:rPr>
              <a:t>Louv </a:t>
            </a:r>
            <a:r>
              <a:rPr lang="en-AU" sz="2400" b="1" dirty="0">
                <a:solidFill>
                  <a:schemeClr val="accent3"/>
                </a:solidFill>
              </a:rPr>
              <a:t>coined the term </a:t>
            </a:r>
            <a:r>
              <a:rPr lang="en-AU" sz="2400" b="1" i="1" dirty="0">
                <a:solidFill>
                  <a:schemeClr val="accent3"/>
                </a:solidFill>
              </a:rPr>
              <a:t>‘nature-deficit-disorder’ </a:t>
            </a:r>
            <a:r>
              <a:rPr lang="en-AU" sz="2400" b="1" dirty="0">
                <a:solidFill>
                  <a:schemeClr val="accent3"/>
                </a:solidFill>
              </a:rPr>
              <a:t>to describe this </a:t>
            </a:r>
            <a:r>
              <a:rPr lang="en-AU" sz="2400" b="1" dirty="0" smtClean="0">
                <a:solidFill>
                  <a:schemeClr val="accent3"/>
                </a:solidFill>
              </a:rPr>
              <a:t>phenomenon of childhood increasingly being spent indoors.</a:t>
            </a:r>
            <a:endParaRPr lang="en-AU" sz="24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224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6"/>
          </a:xfrm>
        </p:spPr>
        <p:txBody>
          <a:bodyPr/>
          <a:lstStyle/>
          <a:p>
            <a:pPr>
              <a:buNone/>
            </a:pPr>
            <a:r>
              <a:rPr lang="en-US" sz="4000" b="1" dirty="0" smtClean="0">
                <a:solidFill>
                  <a:schemeClr val="accent3"/>
                </a:solidFill>
              </a:rPr>
              <a:t>	</a:t>
            </a:r>
            <a:r>
              <a:rPr lang="en-US" b="1" i="1" dirty="0" smtClean="0">
                <a:solidFill>
                  <a:schemeClr val="accent3"/>
                </a:solidFill>
              </a:rPr>
              <a:t>“…the first environmental crisis is the potential collapse of the natural world ……  the second environmental crisis is the removal of children from the natural world”.</a:t>
            </a:r>
            <a:r>
              <a:rPr lang="en-US" b="1" i="1" dirty="0" smtClean="0">
                <a:solidFill>
                  <a:schemeClr val="accent3"/>
                </a:solidFill>
              </a:rPr>
              <a:t> </a:t>
            </a:r>
            <a:r>
              <a:rPr lang="en-US" b="1" dirty="0" smtClean="0">
                <a:solidFill>
                  <a:schemeClr val="accent3"/>
                </a:solidFill>
              </a:rPr>
              <a:t> George </a:t>
            </a:r>
            <a:r>
              <a:rPr lang="en-US" b="1" dirty="0" err="1" smtClean="0">
                <a:solidFill>
                  <a:schemeClr val="accent3"/>
                </a:solidFill>
              </a:rPr>
              <a:t>Monbiot</a:t>
            </a:r>
            <a:endParaRPr lang="en-US" b="1" i="1" dirty="0" smtClean="0">
              <a:solidFill>
                <a:schemeClr val="accent3"/>
              </a:solidFill>
            </a:endParaRPr>
          </a:p>
          <a:p>
            <a:pPr>
              <a:buNone/>
            </a:pPr>
            <a:endParaRPr lang="en-US" sz="4000" b="1" dirty="0" smtClean="0">
              <a:solidFill>
                <a:schemeClr val="accent3"/>
              </a:solidFill>
            </a:endParaRPr>
          </a:p>
          <a:p>
            <a:pPr>
              <a:buNone/>
            </a:pPr>
            <a:r>
              <a:rPr lang="en-US" b="1" i="1" dirty="0" smtClean="0">
                <a:solidFill>
                  <a:schemeClr val="accent3"/>
                </a:solidFill>
              </a:rPr>
              <a:t>  “</a:t>
            </a:r>
            <a:r>
              <a:rPr lang="en-US" b="1" i="1" dirty="0" smtClean="0">
                <a:solidFill>
                  <a:schemeClr val="accent3"/>
                </a:solidFill>
              </a:rPr>
              <a:t>What </a:t>
            </a:r>
            <a:r>
              <a:rPr lang="en-US" b="1" i="1" dirty="0" smtClean="0">
                <a:solidFill>
                  <a:schemeClr val="accent3"/>
                </a:solidFill>
              </a:rPr>
              <a:t> they  do  not  know,  they  will  </a:t>
            </a:r>
            <a:r>
              <a:rPr lang="en-US" b="1" i="1" dirty="0" smtClean="0">
                <a:solidFill>
                  <a:schemeClr val="accent3"/>
                </a:solidFill>
              </a:rPr>
              <a:t>not protect</a:t>
            </a:r>
            <a:r>
              <a:rPr lang="en-US" b="1" i="1" dirty="0" smtClean="0">
                <a:solidFill>
                  <a:schemeClr val="accent3"/>
                </a:solidFill>
              </a:rPr>
              <a:t>,  and  what  they  do  not  protect,   they  will  lose”</a:t>
            </a:r>
            <a:r>
              <a:rPr lang="en-US" b="1" i="1" dirty="0" smtClean="0">
                <a:solidFill>
                  <a:schemeClr val="accent3"/>
                </a:solidFill>
              </a:rPr>
              <a:t> . </a:t>
            </a:r>
            <a:r>
              <a:rPr lang="en-US" b="1" dirty="0" smtClean="0">
                <a:solidFill>
                  <a:schemeClr val="accent3"/>
                </a:solidFill>
              </a:rPr>
              <a:t>Charles Jordan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1390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shot Nature play 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77408" r="-77408"/>
          <a:stretch>
            <a:fillRect/>
          </a:stretch>
        </p:blipFill>
        <p:spPr>
          <a:xfrm>
            <a:off x="-2590453" y="0"/>
            <a:ext cx="9669600" cy="6794099"/>
          </a:xfrm>
        </p:spPr>
      </p:pic>
      <p:pic>
        <p:nvPicPr>
          <p:cNvPr id="5" name="Picture 4" descr="Screen shot Nature Play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843" y="0"/>
            <a:ext cx="430195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01444"/>
            <a:ext cx="8686800" cy="4321278"/>
          </a:xfrm>
        </p:spPr>
        <p:txBody>
          <a:bodyPr/>
          <a:lstStyle/>
          <a:p>
            <a:r>
              <a:rPr lang="en-AU" sz="4000" b="1" dirty="0" smtClean="0">
                <a:solidFill>
                  <a:schemeClr val="bg1">
                    <a:lumMod val="65000"/>
                  </a:schemeClr>
                </a:solidFill>
              </a:rPr>
              <a:t>Removal of children from nature</a:t>
            </a:r>
            <a:br>
              <a:rPr lang="en-AU" sz="4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AU" sz="4000" b="1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AU" sz="4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AU" sz="3200" b="1" dirty="0" smtClean="0">
                <a:solidFill>
                  <a:schemeClr val="accent3"/>
                </a:solidFill>
              </a:rPr>
              <a:t>1. Urbanisation</a:t>
            </a:r>
            <a:br>
              <a:rPr lang="en-AU" sz="3200" b="1" dirty="0" smtClean="0">
                <a:solidFill>
                  <a:schemeClr val="accent3"/>
                </a:solidFill>
              </a:rPr>
            </a:br>
            <a:r>
              <a:rPr lang="en-AU" sz="3200" b="1" dirty="0" smtClean="0">
                <a:solidFill>
                  <a:schemeClr val="accent3"/>
                </a:solidFill>
              </a:rPr>
              <a:t>2. Modern lifestyles</a:t>
            </a:r>
            <a:br>
              <a:rPr lang="en-AU" sz="3200" b="1" dirty="0" smtClean="0">
                <a:solidFill>
                  <a:schemeClr val="accent3"/>
                </a:solidFill>
              </a:rPr>
            </a:br>
            <a:r>
              <a:rPr lang="en-AU" sz="3200" b="1" dirty="0" smtClean="0">
                <a:solidFill>
                  <a:schemeClr val="accent3"/>
                </a:solidFill>
              </a:rPr>
              <a:t>3. Screen time</a:t>
            </a:r>
            <a:br>
              <a:rPr lang="en-AU" sz="3200" b="1" dirty="0" smtClean="0">
                <a:solidFill>
                  <a:schemeClr val="accent3"/>
                </a:solidFill>
              </a:rPr>
            </a:br>
            <a:r>
              <a:rPr lang="en-AU" sz="3200" b="1" dirty="0" smtClean="0">
                <a:solidFill>
                  <a:schemeClr val="accent3"/>
                </a:solidFill>
              </a:rPr>
              <a:t>4. Parental fears</a:t>
            </a:r>
            <a:endParaRPr lang="en-AU" sz="3200" b="1" dirty="0">
              <a:solidFill>
                <a:schemeClr val="accent3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870155"/>
            <a:ext cx="4571999" cy="501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0141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Shot Nature Play 3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58801" r="-158801"/>
          <a:stretch>
            <a:fillRect/>
          </a:stretch>
        </p:blipFill>
        <p:spPr>
          <a:xfrm>
            <a:off x="457200" y="274639"/>
            <a:ext cx="8229600" cy="5582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74" y="1047133"/>
            <a:ext cx="8686800" cy="1061885"/>
          </a:xfrm>
        </p:spPr>
        <p:txBody>
          <a:bodyPr/>
          <a:lstStyle/>
          <a:p>
            <a:r>
              <a:rPr lang="en-AU" sz="3600" b="1" dirty="0" smtClean="0">
                <a:solidFill>
                  <a:schemeClr val="bg1">
                    <a:lumMod val="65000"/>
                  </a:schemeClr>
                </a:solidFill>
              </a:rPr>
              <a:t>Benefits of nature to a child’s wellbeing</a:t>
            </a:r>
            <a:br>
              <a:rPr lang="en-AU" sz="36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AU" sz="3600" b="1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AU" sz="36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AU" sz="2800" b="1" dirty="0" smtClean="0">
                <a:solidFill>
                  <a:schemeClr val="accent3"/>
                </a:solidFill>
              </a:rPr>
              <a:t>1. Cognitive</a:t>
            </a:r>
            <a:br>
              <a:rPr lang="en-AU" sz="2800" b="1" dirty="0" smtClean="0">
                <a:solidFill>
                  <a:schemeClr val="accent3"/>
                </a:solidFill>
              </a:rPr>
            </a:br>
            <a:r>
              <a:rPr lang="en-AU" sz="2800" b="1" dirty="0" smtClean="0">
                <a:solidFill>
                  <a:schemeClr val="accent3"/>
                </a:solidFill>
              </a:rPr>
              <a:t>2. Physical</a:t>
            </a:r>
            <a:br>
              <a:rPr lang="en-AU" sz="2800" b="1" dirty="0" smtClean="0">
                <a:solidFill>
                  <a:schemeClr val="accent3"/>
                </a:solidFill>
              </a:rPr>
            </a:br>
            <a:r>
              <a:rPr lang="en-AU" sz="2800" b="1" dirty="0" smtClean="0">
                <a:solidFill>
                  <a:schemeClr val="accent3"/>
                </a:solidFill>
              </a:rPr>
              <a:t>3. Mental Health</a:t>
            </a:r>
            <a:br>
              <a:rPr lang="en-AU" sz="2800" b="1" dirty="0" smtClean="0">
                <a:solidFill>
                  <a:schemeClr val="accent3"/>
                </a:solidFill>
              </a:rPr>
            </a:br>
            <a:r>
              <a:rPr lang="en-AU" sz="2800" b="1" dirty="0" smtClean="0">
                <a:solidFill>
                  <a:schemeClr val="accent3"/>
                </a:solidFill>
              </a:rPr>
              <a:t>4. Environmental Identity</a:t>
            </a:r>
            <a:endParaRPr lang="en-AU" sz="2800" b="1" dirty="0">
              <a:solidFill>
                <a:schemeClr val="accent3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9368" y="3235655"/>
            <a:ext cx="6858000" cy="251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518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1783 DEWNR PPT Nov 2012 V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1A7BBCBAA20D459F6389D70240C8BF" ma:contentTypeVersion="" ma:contentTypeDescription="Create a new document." ma:contentTypeScope="" ma:versionID="675fafcf40443e729639d3e7962534e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0E2E3C-BB64-4A24-8EB1-8C9DB3FFA1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D4693CA-4CB2-47EA-AD1E-5CAB972BBE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946C2B-D8DC-4EBA-AF75-709054A465AE}">
  <ds:schemaRefs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</TotalTime>
  <Words>439</Words>
  <Application>Microsoft Macintosh PowerPoint</Application>
  <PresentationFormat>On-screen Show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91783 DEWNR PPT Nov 2012 V3</vt:lpstr>
      <vt:lpstr>Slide 1</vt:lpstr>
      <vt:lpstr>What is Nature Play?  </vt:lpstr>
      <vt:lpstr>The Nature Play Movement</vt:lpstr>
      <vt:lpstr>Nature-Deficit-Disorder</vt:lpstr>
      <vt:lpstr>Slide 5</vt:lpstr>
      <vt:lpstr>Slide 6</vt:lpstr>
      <vt:lpstr>Removal of children from nature  1. Urbanisation 2. Modern lifestyles 3. Screen time 4. Parental fears</vt:lpstr>
      <vt:lpstr>Slide 8</vt:lpstr>
      <vt:lpstr>Benefits of nature to a child’s wellbeing  1. Cognitive 2. Physical 3. Mental Health 4. Environmental Identity</vt:lpstr>
      <vt:lpstr>How?</vt:lpstr>
      <vt:lpstr>Nature Play WA</vt:lpstr>
      <vt:lpstr> Thank you!</vt:lpstr>
    </vt:vector>
  </TitlesOfParts>
  <Company>Department of Environment and Heritage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Golding</dc:creator>
  <cp:lastModifiedBy>Maria Zotti</cp:lastModifiedBy>
  <cp:revision>49</cp:revision>
  <cp:lastPrinted>2013-06-04T06:10:47Z</cp:lastPrinted>
  <dcterms:created xsi:type="dcterms:W3CDTF">2013-09-27T20:45:55Z</dcterms:created>
  <dcterms:modified xsi:type="dcterms:W3CDTF">2013-09-27T21:16:23Z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0x010100D81A7BBCBAA20D459F6389D70240C8BF</vt:lpwstr>
  </property>
</Properties>
</file>