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302" r:id="rId4"/>
    <p:sldId id="284" r:id="rId5"/>
    <p:sldId id="293" r:id="rId6"/>
    <p:sldId id="298" r:id="rId7"/>
    <p:sldId id="299" r:id="rId8"/>
    <p:sldId id="285" r:id="rId9"/>
    <p:sldId id="287" r:id="rId10"/>
    <p:sldId id="301" r:id="rId11"/>
    <p:sldId id="290" r:id="rId12"/>
    <p:sldId id="297" r:id="rId13"/>
    <p:sldId id="292" r:id="rId14"/>
    <p:sldId id="294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5057" autoAdjust="0"/>
  </p:normalViewPr>
  <p:slideViewPr>
    <p:cSldViewPr>
      <p:cViewPr>
        <p:scale>
          <a:sx n="75" d="100"/>
          <a:sy n="75" d="100"/>
        </p:scale>
        <p:origin x="-26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2159F-97A2-B74F-A11F-2B369E3833E7}" type="datetimeFigureOut">
              <a:rPr lang="en-US" smtClean="0"/>
              <a:pPr/>
              <a:t>27/09/2013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16A11-42D9-BA46-907B-8CEDCE05F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566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19775-1CCE-4A2F-BFF3-C09E77601162}" type="datetimeFigureOut">
              <a:rPr lang="en-AU" smtClean="0"/>
              <a:pPr/>
              <a:t>27/09/2013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D27D-8EBD-41B8-9570-8633ABA6763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4434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D27D-8EBD-41B8-9570-8633ABA6763D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3A03-2BBE-4431-8F3E-3E13B2DD11D5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89C-A1F6-4CA4-BC15-F6C02640FA2D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FCB0-8E37-49C0-A825-AF08EEB48A95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CED9-8084-43AD-9162-FF5752F3D3BE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14D3-556B-40B3-A5EE-35F4C34ADF72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AA23-B147-4ADF-89ED-C8ECE3256056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8C00-3C70-4EBA-B267-3008F168891A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3063-B96E-420B-A2D2-6A24D63494F4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5261-0443-451E-B358-3984186B4708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5BD-DCC0-43B8-9EFE-CA495E2AA4B6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BA7C-F57F-4C74-A8D1-74F1CFE8CEDF}" type="datetime1">
              <a:rPr lang="en-US" smtClean="0"/>
              <a:pPr/>
              <a:t>27/09/2013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3A06A7-EF7D-41C6-96AD-A197ABAB15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Erin O'Brien – School of Justice Queensland University of Technology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77202C-7DF3-40F4-8C78-5A986790B197}" type="datetime1">
              <a:rPr lang="en-US" smtClean="0"/>
              <a:pPr/>
              <a:t>27/09/2013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0"/>
            <a:ext cx="4248472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4104456" cy="3528392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Animal law, cruelty and rights:</a:t>
            </a:r>
            <a:br>
              <a:rPr lang="en-AU" sz="3600" b="1" dirty="0" smtClean="0">
                <a:solidFill>
                  <a:schemeClr val="bg1"/>
                </a:solidFill>
              </a:rPr>
            </a:br>
            <a:r>
              <a:rPr lang="en-AU" sz="3600" b="1" dirty="0" smtClean="0">
                <a:solidFill>
                  <a:schemeClr val="bg1"/>
                </a:solidFill>
              </a:rPr>
              <a:t/>
            </a:r>
            <a:br>
              <a:rPr lang="en-AU" sz="3600" b="1" dirty="0" smtClean="0">
                <a:solidFill>
                  <a:schemeClr val="bg1"/>
                </a:solidFill>
              </a:rPr>
            </a:br>
            <a:r>
              <a:rPr lang="en-AU" sz="3600" dirty="0" smtClean="0">
                <a:solidFill>
                  <a:schemeClr val="bg1"/>
                </a:solidFill>
              </a:rPr>
              <a:t>A challenge to meaningful research in green criminology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3168352" cy="1152128"/>
          </a:xfrm>
        </p:spPr>
        <p:txBody>
          <a:bodyPr>
            <a:noAutofit/>
          </a:bodyPr>
          <a:lstStyle/>
          <a:p>
            <a:endParaRPr lang="en-AU" sz="2400" dirty="0" smtClean="0">
              <a:solidFill>
                <a:schemeClr val="bg1"/>
              </a:solidFill>
            </a:endParaRPr>
          </a:p>
          <a:p>
            <a:r>
              <a:rPr lang="en-AU" sz="2400" dirty="0" smtClean="0">
                <a:solidFill>
                  <a:schemeClr val="bg1"/>
                </a:solidFill>
              </a:rPr>
              <a:t>Brodie Evans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School of Justice, QUT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B10.evans@qut.edu.au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Brodie Evans – School of Justice</a:t>
            </a:r>
          </a:p>
          <a:p>
            <a:r>
              <a:rPr lang="en-US" dirty="0" smtClean="0"/>
              <a:t>Queensland University of Technology</a:t>
            </a:r>
            <a:endParaRPr lang="en-AU" dirty="0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168352" cy="2271483"/>
          </a:xfrm>
          <a:prstGeom prst="rect">
            <a:avLst/>
          </a:prstGeom>
        </p:spPr>
      </p:pic>
      <p:pic>
        <p:nvPicPr>
          <p:cNvPr id="8" name="Picture 7" descr="P723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20888"/>
            <a:ext cx="3168352" cy="2376264"/>
          </a:xfrm>
          <a:prstGeom prst="rect">
            <a:avLst/>
          </a:prstGeom>
        </p:spPr>
      </p:pic>
      <p:pic>
        <p:nvPicPr>
          <p:cNvPr id="9" name="Picture 8" descr="baby_kangaro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941169"/>
            <a:ext cx="316835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196752"/>
            <a:ext cx="4968552" cy="1368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050904" cy="1084982"/>
          </a:xfrm>
        </p:spPr>
        <p:txBody>
          <a:bodyPr/>
          <a:lstStyle/>
          <a:p>
            <a:r>
              <a:rPr lang="en-AU" sz="4000" dirty="0" smtClean="0"/>
              <a:t>Animal Rights Activism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112568" cy="115212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AU" sz="2400" dirty="0" smtClean="0"/>
              <a:t>An ‘animal rights agenda’ informed by activist discourses is just as problematic as relying on legal discourses.</a:t>
            </a:r>
            <a:endParaRPr lang="en-AU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pic>
        <p:nvPicPr>
          <p:cNvPr id="2050" name="Picture 2" descr="http://www.cathnewsusa.com/wp-content/uploads/2012/08/TheAnimal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2470423" cy="2470424"/>
          </a:xfrm>
          <a:prstGeom prst="rect">
            <a:avLst/>
          </a:prstGeom>
          <a:noFill/>
        </p:spPr>
      </p:pic>
      <p:pic>
        <p:nvPicPr>
          <p:cNvPr id="2052" name="Picture 4" descr="http://www.organicnation.tv/storage/farms%20yes%20factory%20farms%20no%20activist.jpg?__SQUARESPACE_CACHEVERSION=1264703042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2936"/>
            <a:ext cx="5581650" cy="3705225"/>
          </a:xfrm>
          <a:prstGeom prst="rect">
            <a:avLst/>
          </a:prstGeom>
          <a:noFill/>
        </p:spPr>
      </p:pic>
      <p:pic>
        <p:nvPicPr>
          <p:cNvPr id="2054" name="Picture 6" descr="http://1.bp.blogspot.com/-QOPLDgtCx_0/Tf1XreRBp_I/AAAAAAAAAxo/Fb5u1JR2Xjw/s1600/BanLiveExpor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2600091" cy="368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en-AU" sz="4000" dirty="0" smtClean="0"/>
              <a:t>Conclusion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8460432" cy="20162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556792"/>
            <a:ext cx="82809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AU" sz="6000" noProof="0" dirty="0" smtClean="0">
                <a:solidFill>
                  <a:schemeClr val="accent1">
                    <a:lumMod val="50000"/>
                  </a:schemeClr>
                </a:solidFill>
              </a:rPr>
              <a:t>The future of </a:t>
            </a:r>
            <a:br>
              <a:rPr lang="en-AU" sz="6000" noProof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6000" noProof="0" dirty="0" smtClean="0">
                <a:solidFill>
                  <a:schemeClr val="accent1">
                    <a:lumMod val="50000"/>
                  </a:schemeClr>
                </a:solidFill>
              </a:rPr>
              <a:t>Green Criminology?</a:t>
            </a:r>
            <a:endParaRPr kumimoji="0" lang="en-A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www.windrockhounds.net/2724006221_8a1e4b5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140699" cy="2091706"/>
          </a:xfrm>
          <a:prstGeom prst="rect">
            <a:avLst/>
          </a:prstGeom>
          <a:noFill/>
        </p:spPr>
      </p:pic>
      <p:pic>
        <p:nvPicPr>
          <p:cNvPr id="10244" name="Picture 4" descr="http://media.salon.com/2009/04/dont_have_a_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3039514" cy="2088232"/>
          </a:xfrm>
          <a:prstGeom prst="rect">
            <a:avLst/>
          </a:prstGeom>
          <a:noFill/>
        </p:spPr>
      </p:pic>
      <p:pic>
        <p:nvPicPr>
          <p:cNvPr id="10246" name="Picture 6" descr="http://images5.fanpop.com/image/photos/29000000/No-more-experiments-against-animal-cruelty-29038300-400-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73016"/>
            <a:ext cx="2749302" cy="3284984"/>
          </a:xfrm>
          <a:prstGeom prst="rect">
            <a:avLst/>
          </a:prstGeom>
          <a:noFill/>
        </p:spPr>
      </p:pic>
      <p:pic>
        <p:nvPicPr>
          <p:cNvPr id="10248" name="Picture 8" descr="https://encrypted-tbn1.gstatic.com/images?q=tbn:ANd9GcSz4RbHxzdf50TaAVH9zZSVEbPMqY4pp56nUAZvJc9syHr44Ht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53112"/>
            <a:ext cx="1815877" cy="1204888"/>
          </a:xfrm>
          <a:prstGeom prst="rect">
            <a:avLst/>
          </a:prstGeom>
          <a:noFill/>
        </p:spPr>
      </p:pic>
      <p:pic>
        <p:nvPicPr>
          <p:cNvPr id="10250" name="Picture 10" descr="http://images.theage.com.au/ftage/ffximage/2009/05/20/jumps_wideweb__470x311,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661248"/>
            <a:ext cx="1872208" cy="1196752"/>
          </a:xfrm>
          <a:prstGeom prst="rect">
            <a:avLst/>
          </a:prstGeom>
          <a:noFill/>
        </p:spPr>
      </p:pic>
      <p:pic>
        <p:nvPicPr>
          <p:cNvPr id="10252" name="Picture 12" descr="http://resources3.news.com.au/images/2011/03/04/1226016/143271-stardust-circus-l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661248"/>
            <a:ext cx="2126268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Thank you.</a:t>
            </a:r>
            <a:endParaRPr lang="en-AU" sz="4000" dirty="0"/>
          </a:p>
        </p:txBody>
      </p:sp>
      <p:pic>
        <p:nvPicPr>
          <p:cNvPr id="5" name="Content Placeholder 4" descr="Any%20Ques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5540149" cy="40405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References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328592"/>
          </a:xfrm>
        </p:spPr>
        <p:txBody>
          <a:bodyPr>
            <a:noAutofit/>
          </a:bodyPr>
          <a:lstStyle/>
          <a:p>
            <a:r>
              <a:rPr lang="en-AU" sz="1400" dirty="0" smtClean="0"/>
              <a:t>Animal Care and Protection Act (Qld). 2001. </a:t>
            </a:r>
          </a:p>
          <a:p>
            <a:r>
              <a:rPr lang="en-AU" sz="1400" dirty="0" smtClean="0"/>
              <a:t>Ascione, Frank R. (1993). “Children who are cruel to animals: A review of research and implications for developmental psychopathology”, </a:t>
            </a:r>
            <a:r>
              <a:rPr lang="en-AU" sz="1400" i="1" dirty="0" err="1" smtClean="0"/>
              <a:t>Anthrozoos</a:t>
            </a:r>
            <a:r>
              <a:rPr lang="en-AU" sz="1400" i="1" dirty="0" smtClean="0"/>
              <a:t>: A Multidisciplinary Journal of the Interactions of People &amp; Animals</a:t>
            </a:r>
            <a:r>
              <a:rPr lang="en-AU" sz="1400" dirty="0" smtClean="0"/>
              <a:t> 6(4): 226-247. </a:t>
            </a:r>
          </a:p>
          <a:p>
            <a:r>
              <a:rPr lang="en-AU" sz="1400" dirty="0" smtClean="0"/>
              <a:t>Bartlett, Steven J. (2002). “Roots of human resistance to animal rights: psychological and conceptual blocks”. </a:t>
            </a:r>
            <a:r>
              <a:rPr lang="en-AU" sz="1400" i="1" dirty="0" smtClean="0"/>
              <a:t>Animal law</a:t>
            </a:r>
            <a:r>
              <a:rPr lang="en-AU" sz="1400" dirty="0" smtClean="0"/>
              <a:t> 8:143-167. </a:t>
            </a:r>
          </a:p>
          <a:p>
            <a:r>
              <a:rPr lang="en-AU" sz="1400" dirty="0" smtClean="0"/>
              <a:t>Beirne, Piers. (2006). “For a </a:t>
            </a:r>
            <a:r>
              <a:rPr lang="en-AU" sz="1400" dirty="0" err="1" smtClean="0"/>
              <a:t>nonspeciesist</a:t>
            </a:r>
            <a:r>
              <a:rPr lang="en-AU" sz="1400" dirty="0" smtClean="0"/>
              <a:t> criminology: animal abuse as an object of study”. </a:t>
            </a:r>
            <a:r>
              <a:rPr lang="en-AU" sz="1400" i="1" dirty="0" smtClean="0"/>
              <a:t>Criminology</a:t>
            </a:r>
            <a:r>
              <a:rPr lang="en-AU" sz="1400" dirty="0" smtClean="0"/>
              <a:t> 37(1): 117-148. Accessed February 07 2013.  DOI: 10.1111/j.1745-9125.1999.tb00481.x</a:t>
            </a:r>
          </a:p>
          <a:p>
            <a:r>
              <a:rPr lang="en-AU" sz="1400" dirty="0" smtClean="0"/>
              <a:t>Beirne, Piers. (2011). “Animal abuse and criminology: introduction to a special issue.” </a:t>
            </a:r>
            <a:r>
              <a:rPr lang="en-AU" sz="1400" i="1" dirty="0" smtClean="0"/>
              <a:t>Crime, Law and Social Change</a:t>
            </a:r>
            <a:r>
              <a:rPr lang="en-AU" sz="1400" dirty="0" smtClean="0"/>
              <a:t> 55(5): 349-357. Accessed September 18, 2012. DOI: 10.1007/s10611-011-9306-5 </a:t>
            </a:r>
          </a:p>
          <a:p>
            <a:r>
              <a:rPr lang="en-AU" sz="1400" dirty="0" err="1" smtClean="0"/>
              <a:t>Bjorkdahl</a:t>
            </a:r>
            <a:r>
              <a:rPr lang="en-AU" sz="1400" dirty="0" smtClean="0"/>
              <a:t>, </a:t>
            </a:r>
            <a:r>
              <a:rPr lang="en-AU" sz="1400" dirty="0" err="1" smtClean="0"/>
              <a:t>Kristian</a:t>
            </a:r>
            <a:r>
              <a:rPr lang="en-AU" sz="1400" dirty="0" smtClean="0"/>
              <a:t>. 2012. “The rhetorical making of a crime called speciesism: the reception of ‘Animal Liberation’”. In </a:t>
            </a:r>
            <a:r>
              <a:rPr lang="en-AU" sz="1400" i="1" dirty="0" smtClean="0"/>
              <a:t>Eco-Global Crimes: Contemporary Problems and Future Challenges</a:t>
            </a:r>
            <a:r>
              <a:rPr lang="en-AU" sz="1400" dirty="0" smtClean="0"/>
              <a:t>. Edited by Rune </a:t>
            </a:r>
            <a:r>
              <a:rPr lang="en-AU" sz="1400" dirty="0" err="1" smtClean="0"/>
              <a:t>Ellefsen</a:t>
            </a:r>
            <a:r>
              <a:rPr lang="en-AU" sz="1400" dirty="0" smtClean="0"/>
              <a:t>, </a:t>
            </a:r>
            <a:r>
              <a:rPr lang="en-AU" sz="1400" dirty="0" err="1" smtClean="0"/>
              <a:t>Rahgnhild</a:t>
            </a:r>
            <a:r>
              <a:rPr lang="en-AU" sz="1400" dirty="0" smtClean="0"/>
              <a:t> Sollund and </a:t>
            </a:r>
            <a:r>
              <a:rPr lang="en-AU" sz="1400" dirty="0" err="1" smtClean="0"/>
              <a:t>Guri</a:t>
            </a:r>
            <a:r>
              <a:rPr lang="en-AU" sz="1400" dirty="0" smtClean="0"/>
              <a:t> Larsen. </a:t>
            </a:r>
            <a:r>
              <a:rPr lang="en-AU" sz="1400" dirty="0" err="1" smtClean="0"/>
              <a:t>Ashgate</a:t>
            </a:r>
            <a:r>
              <a:rPr lang="en-AU" sz="1400" dirty="0" smtClean="0"/>
              <a:t> Publishing Ltd. E-book. </a:t>
            </a:r>
            <a:r>
              <a:rPr lang="en-AU" sz="1400" u="sng" dirty="0" smtClean="0"/>
              <a:t>http://qut.eblib.com.au.ezp01.library.qut.edu.au/patron/FullRecord.aspx?p=1028883&amp;echo=1&amp;userid=TSMP1JmcBJLEiuKiAViwtQ%3d%3d&amp;tstamp=1362523041&amp;id=96DB40E92359C7BEB43A4EAB9B03F955ACEFD176</a:t>
            </a:r>
            <a:r>
              <a:rPr lang="en-AU" sz="1400" dirty="0" smtClean="0"/>
              <a:t>  </a:t>
            </a:r>
          </a:p>
          <a:p>
            <a:r>
              <a:rPr lang="en-AU" sz="1400" dirty="0" smtClean="0"/>
              <a:t>Bourke, Deidre. 2009. “Chapter 6: The use and misuse of ‘rights talk’ by the animal rights movement”. In </a:t>
            </a:r>
            <a:r>
              <a:rPr lang="en-AU" sz="1400" i="1" dirty="0" smtClean="0"/>
              <a:t>Animal Law in Australasia, </a:t>
            </a:r>
            <a:r>
              <a:rPr lang="en-AU" sz="1400" dirty="0" smtClean="0"/>
              <a:t>Edited by </a:t>
            </a:r>
            <a:r>
              <a:rPr lang="en-AU" sz="1400" dirty="0" err="1" smtClean="0"/>
              <a:t>Sankoff</a:t>
            </a:r>
            <a:r>
              <a:rPr lang="en-AU" sz="1400" dirty="0" smtClean="0"/>
              <a:t>, Peter and Steven White. Sydney: Federation Press.</a:t>
            </a:r>
          </a:p>
          <a:p>
            <a:r>
              <a:rPr lang="en-AU" sz="1400" dirty="0" err="1" smtClean="0"/>
              <a:t>Francione</a:t>
            </a:r>
            <a:r>
              <a:rPr lang="en-AU" sz="1400" dirty="0" smtClean="0"/>
              <a:t>, Gary. (2010). "Animal Welfare and the Moral Value of Nonhuman Animals", </a:t>
            </a:r>
            <a:r>
              <a:rPr lang="en-AU" sz="1400" i="1" dirty="0" smtClean="0"/>
              <a:t>Law, Culture and the Humanities, </a:t>
            </a:r>
            <a:r>
              <a:rPr lang="en-AU" sz="1400" dirty="0" smtClean="0"/>
              <a:t>6(1): 24-36. DOI: 10.1177/1743872109348989</a:t>
            </a:r>
          </a:p>
          <a:p>
            <a:r>
              <a:rPr lang="en-AU" sz="1400" dirty="0" smtClean="0"/>
              <a:t>Gullone, </a:t>
            </a:r>
            <a:r>
              <a:rPr lang="en-AU" sz="1400" dirty="0" err="1" smtClean="0"/>
              <a:t>Eleonora</a:t>
            </a:r>
            <a:r>
              <a:rPr lang="en-AU" sz="1400" dirty="0" smtClean="0"/>
              <a:t>. (2012). </a:t>
            </a:r>
            <a:r>
              <a:rPr lang="en-AU" sz="1400" i="1" dirty="0" smtClean="0"/>
              <a:t>Animal Cruelty, Antisocial </a:t>
            </a:r>
            <a:r>
              <a:rPr lang="en-AU" sz="1400" i="1" dirty="0" err="1" smtClean="0"/>
              <a:t>Behaviur</a:t>
            </a:r>
            <a:r>
              <a:rPr lang="en-AU" sz="1400" i="1" dirty="0" smtClean="0"/>
              <a:t>, and Aggression. </a:t>
            </a:r>
            <a:r>
              <a:rPr lang="en-AU" sz="1400" dirty="0" smtClean="0"/>
              <a:t>Basingstoke: Palgrave Macmillan. </a:t>
            </a:r>
          </a:p>
          <a:p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References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064896" cy="4800600"/>
          </a:xfrm>
        </p:spPr>
        <p:txBody>
          <a:bodyPr>
            <a:noAutofit/>
          </a:bodyPr>
          <a:lstStyle/>
          <a:p>
            <a:r>
              <a:rPr lang="en-AU" sz="1400" dirty="0" smtClean="0"/>
              <a:t>Regan, Thomas. (1983). </a:t>
            </a:r>
            <a:r>
              <a:rPr lang="en-AU" sz="1400" i="1" dirty="0" smtClean="0"/>
              <a:t>The Case for Animal Rights</a:t>
            </a:r>
            <a:r>
              <a:rPr lang="en-AU" sz="1400" dirty="0" smtClean="0"/>
              <a:t>. United States of America: University of California Press.</a:t>
            </a:r>
          </a:p>
          <a:p>
            <a:r>
              <a:rPr lang="en-AU" sz="1400" dirty="0" err="1" smtClean="0"/>
              <a:t>Sankoff</a:t>
            </a:r>
            <a:r>
              <a:rPr lang="en-AU" sz="1400" dirty="0" smtClean="0"/>
              <a:t>, Peter. (2009). “The welfare paradigm: Making the world a better place for animals?” in </a:t>
            </a:r>
            <a:r>
              <a:rPr lang="en-AU" sz="1400" i="1" dirty="0" smtClean="0"/>
              <a:t>Animal Law in Australasia</a:t>
            </a:r>
            <a:r>
              <a:rPr lang="en-AU" sz="1400" dirty="0" smtClean="0"/>
              <a:t>, edited by Peter </a:t>
            </a:r>
            <a:r>
              <a:rPr lang="en-AU" sz="1400" dirty="0" err="1" smtClean="0"/>
              <a:t>Sankoff</a:t>
            </a:r>
            <a:r>
              <a:rPr lang="en-AU" sz="1400" dirty="0" smtClean="0"/>
              <a:t> and Steven White, 7-34. Sydney: The Federation Press.</a:t>
            </a:r>
          </a:p>
          <a:p>
            <a:r>
              <a:rPr lang="en-AU" sz="1400" dirty="0" smtClean="0"/>
              <a:t>Singer, Peter. (1975). </a:t>
            </a:r>
            <a:r>
              <a:rPr lang="en-AU" sz="1400" i="1" dirty="0" smtClean="0"/>
              <a:t>Animal Liberation: The Definitive Classic of the Animal Movement</a:t>
            </a:r>
            <a:r>
              <a:rPr lang="en-AU" sz="1400" dirty="0" smtClean="0"/>
              <a:t>. United States of America: HarperCollins Publishers.</a:t>
            </a:r>
          </a:p>
          <a:p>
            <a:r>
              <a:rPr lang="en-AU" sz="1400" dirty="0" smtClean="0"/>
              <a:t> Singer, Peter. (2009). “Speciesism and moral status.” </a:t>
            </a:r>
            <a:r>
              <a:rPr lang="en-AU" sz="1400" i="1" dirty="0" err="1" smtClean="0"/>
              <a:t>Metaphilosophy</a:t>
            </a:r>
            <a:r>
              <a:rPr lang="en-AU" sz="1400" dirty="0" smtClean="0"/>
              <a:t> 40(3-4): 567-581. DOI: 10-1111/j.1467-9973.2009.01608.x</a:t>
            </a:r>
          </a:p>
          <a:p>
            <a:r>
              <a:rPr lang="en-AU" sz="1400" dirty="0" smtClean="0"/>
              <a:t>South, Nigel, </a:t>
            </a:r>
            <a:r>
              <a:rPr lang="en-AU" sz="1400" dirty="0" err="1" smtClean="0"/>
              <a:t>Avi</a:t>
            </a:r>
            <a:r>
              <a:rPr lang="en-AU" sz="1400" dirty="0" smtClean="0"/>
              <a:t> </a:t>
            </a:r>
            <a:r>
              <a:rPr lang="en-AU" sz="1400" dirty="0" err="1" smtClean="0"/>
              <a:t>Brisman</a:t>
            </a:r>
            <a:r>
              <a:rPr lang="en-AU" sz="1400" dirty="0" smtClean="0"/>
              <a:t> and Piers Beirne. (2013). “A guide to green criminology.” In </a:t>
            </a:r>
            <a:r>
              <a:rPr lang="en-AU" sz="1400" i="1" dirty="0" err="1" smtClean="0"/>
              <a:t>Routledge</a:t>
            </a:r>
            <a:r>
              <a:rPr lang="en-AU" sz="1400" i="1" dirty="0" smtClean="0"/>
              <a:t> International Handbook of Green Criminology</a:t>
            </a:r>
            <a:r>
              <a:rPr lang="en-AU" sz="1400" dirty="0" smtClean="0"/>
              <a:t>, edited by Nigel South and </a:t>
            </a:r>
            <a:r>
              <a:rPr lang="en-AU" sz="1400" dirty="0" err="1" smtClean="0"/>
              <a:t>Avi</a:t>
            </a:r>
            <a:r>
              <a:rPr lang="en-AU" sz="1400" dirty="0" smtClean="0"/>
              <a:t> </a:t>
            </a:r>
            <a:r>
              <a:rPr lang="en-AU" sz="1400" dirty="0" err="1" smtClean="0"/>
              <a:t>Brisman</a:t>
            </a:r>
            <a:r>
              <a:rPr lang="en-AU" sz="1400" dirty="0" smtClean="0"/>
              <a:t>, 27-42. </a:t>
            </a:r>
            <a:r>
              <a:rPr lang="en-AU" sz="1400" dirty="0" err="1" smtClean="0"/>
              <a:t>Abingodn</a:t>
            </a:r>
            <a:r>
              <a:rPr lang="en-AU" sz="1400" dirty="0" smtClean="0"/>
              <a:t>, Oxon: </a:t>
            </a:r>
            <a:r>
              <a:rPr lang="en-AU" sz="1400" dirty="0" err="1" smtClean="0"/>
              <a:t>Routledge</a:t>
            </a:r>
            <a:r>
              <a:rPr lang="en-AU" sz="1400" dirty="0" smtClean="0"/>
              <a:t>.</a:t>
            </a:r>
          </a:p>
          <a:p>
            <a:r>
              <a:rPr lang="en-AU" sz="1400" dirty="0" smtClean="0"/>
              <a:t>Waldau, Paul. (2011). </a:t>
            </a:r>
            <a:r>
              <a:rPr lang="en-AU" sz="1400" i="1" dirty="0" smtClean="0"/>
              <a:t>Animal Rights: What Everyone Needs to Know</a:t>
            </a:r>
            <a:r>
              <a:rPr lang="en-AU" sz="1400" dirty="0" smtClean="0"/>
              <a:t>. United States of America: Oxford University Press.</a:t>
            </a:r>
          </a:p>
          <a:p>
            <a:pPr algn="r">
              <a:buNone/>
            </a:pPr>
            <a:endParaRPr lang="en-AU" sz="1400" dirty="0" smtClean="0"/>
          </a:p>
          <a:p>
            <a:pPr algn="r">
              <a:buNone/>
            </a:pPr>
            <a:r>
              <a:rPr lang="en-AU" sz="1400" dirty="0" smtClean="0"/>
              <a:t>All images on PowerPoint, found through Google image search engine.</a:t>
            </a:r>
          </a:p>
          <a:p>
            <a:pPr>
              <a:buNone/>
            </a:pPr>
            <a:endParaRPr lang="en-AU" sz="1400" dirty="0" smtClean="0"/>
          </a:p>
          <a:p>
            <a:pPr>
              <a:buNone/>
            </a:pPr>
            <a:endParaRPr lang="en-AU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Today’s Focus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514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AU" sz="2400" dirty="0" smtClean="0"/>
              <a:t>How is Green Criminology approaching animal cruelty?</a:t>
            </a:r>
          </a:p>
          <a:p>
            <a:pPr>
              <a:buNone/>
            </a:pPr>
            <a:endParaRPr lang="en-AU" sz="2400" dirty="0"/>
          </a:p>
          <a:p>
            <a:r>
              <a:rPr lang="en-AU" sz="2400" dirty="0" smtClean="0"/>
              <a:t>‘Animal Rights’ as a research agenda – what does this mean? What are the challenges?</a:t>
            </a:r>
          </a:p>
          <a:p>
            <a:endParaRPr lang="en-AU" sz="2400" dirty="0" smtClean="0"/>
          </a:p>
          <a:p>
            <a:r>
              <a:rPr lang="en-AU" sz="2400" dirty="0" smtClean="0"/>
              <a:t>What/who is contributing to this discussion?</a:t>
            </a:r>
          </a:p>
          <a:p>
            <a:pPr lvl="2"/>
            <a:r>
              <a:rPr lang="en-AU" sz="2400" dirty="0" smtClean="0"/>
              <a:t>Law &amp; Justice</a:t>
            </a:r>
          </a:p>
          <a:p>
            <a:pPr lvl="2"/>
            <a:r>
              <a:rPr lang="en-AU" sz="2400" dirty="0" smtClean="0"/>
              <a:t>Ethics &amp; Philosophy</a:t>
            </a:r>
          </a:p>
          <a:p>
            <a:pPr lvl="2"/>
            <a:r>
              <a:rPr lang="en-AU" sz="2400" dirty="0" smtClean="0"/>
              <a:t>‘Animal rights activists’</a:t>
            </a:r>
          </a:p>
          <a:p>
            <a:pPr lvl="2"/>
            <a:endParaRPr lang="en-AU" sz="2400" dirty="0" smtClean="0"/>
          </a:p>
          <a:p>
            <a:pPr lvl="2"/>
            <a:endParaRPr lang="en-AU" sz="2400" dirty="0" smtClean="0"/>
          </a:p>
          <a:p>
            <a:pPr lvl="2">
              <a:buNone/>
            </a:pPr>
            <a:endParaRPr lang="en-AU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pic>
        <p:nvPicPr>
          <p:cNvPr id="5" name="Picture 4" descr="Ratones-laboratorio_PREIMA20100509_0146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820375"/>
            <a:ext cx="2993157" cy="2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Animal Cruelty in Criminology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7620000" cy="492514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AU" sz="2400" dirty="0" smtClean="0"/>
              <a:t>Neglected or often approached in a human-centric way</a:t>
            </a:r>
          </a:p>
          <a:p>
            <a:pPr>
              <a:buFont typeface="Arial" charset="0"/>
              <a:buChar char="•"/>
            </a:pPr>
            <a:endParaRPr lang="en-AU" sz="2400" dirty="0" smtClean="0"/>
          </a:p>
          <a:p>
            <a:pPr>
              <a:buFont typeface="Arial" charset="0"/>
              <a:buChar char="•"/>
            </a:pPr>
            <a:r>
              <a:rPr lang="en-AU" sz="2400" dirty="0" smtClean="0"/>
              <a:t>Limiting scope of ‘cruelty’, contributing to our understanding of this concept</a:t>
            </a:r>
          </a:p>
          <a:p>
            <a:pPr lvl="1">
              <a:buFont typeface="Arial" charset="0"/>
              <a:buChar char="•"/>
            </a:pPr>
            <a:r>
              <a:rPr lang="en-AU" dirty="0" smtClean="0"/>
              <a:t>Examples:</a:t>
            </a:r>
          </a:p>
          <a:p>
            <a:pPr lvl="1">
              <a:buFont typeface="Wingdings" pitchFamily="2" charset="2"/>
              <a:buChar char="Ø"/>
            </a:pPr>
            <a:r>
              <a:rPr lang="en-AU" dirty="0" smtClean="0"/>
              <a:t>Ascione (1993, 228): “socially unacceptable behaviour that intentionally causes unnecessary pain, suffering, or distress to and/or the death of an animal”. </a:t>
            </a:r>
          </a:p>
          <a:p>
            <a:pPr lvl="1">
              <a:buNone/>
            </a:pPr>
            <a:endParaRPr lang="en-AU" dirty="0" smtClean="0"/>
          </a:p>
          <a:p>
            <a:pPr lvl="1">
              <a:buFont typeface="Wingdings" pitchFamily="2" charset="2"/>
              <a:buChar char="Ø"/>
            </a:pPr>
            <a:r>
              <a:rPr lang="en-AU" dirty="0" smtClean="0"/>
              <a:t>Gullone (2012, 2): “</a:t>
            </a:r>
            <a:r>
              <a:rPr lang="en-AU" i="1" dirty="0" smtClean="0"/>
              <a:t>individuals</a:t>
            </a:r>
            <a:r>
              <a:rPr lang="en-AU" dirty="0" smtClean="0"/>
              <a:t> who act with the </a:t>
            </a:r>
            <a:r>
              <a:rPr lang="en-AU" i="1" dirty="0" smtClean="0"/>
              <a:t>deliberate intention</a:t>
            </a:r>
            <a:r>
              <a:rPr lang="en-AU" dirty="0" smtClean="0"/>
              <a:t> to cause harm to non-human sentient beings” (their emphasis</a:t>
            </a:r>
            <a:r>
              <a:rPr lang="en-AU" dirty="0" smtClean="0"/>
              <a:t>).</a:t>
            </a:r>
            <a:endParaRPr lang="en-AU" dirty="0" smtClean="0"/>
          </a:p>
          <a:p>
            <a:pPr lvl="1">
              <a:buFont typeface="Wingdings" pitchFamily="2" charset="2"/>
              <a:buChar char="Ø"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2"/>
            <a:endParaRPr lang="en-AU" sz="2400" dirty="0" smtClean="0"/>
          </a:p>
          <a:p>
            <a:pPr lvl="2"/>
            <a:endParaRPr lang="en-AU" sz="2400" dirty="0" smtClean="0"/>
          </a:p>
          <a:p>
            <a:pPr lvl="2">
              <a:buNone/>
            </a:pPr>
            <a:endParaRPr lang="en-AU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4464496" cy="1143000"/>
          </a:xfrm>
        </p:spPr>
        <p:txBody>
          <a:bodyPr/>
          <a:lstStyle/>
          <a:p>
            <a:pPr algn="ctr"/>
            <a:r>
              <a:rPr lang="en-AU" sz="4000" dirty="0" smtClean="0"/>
              <a:t>Green Criminology’s approach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3852936" cy="3672408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AU" sz="2800" dirty="0" smtClean="0"/>
              <a:t>Has emerged as a discipline, promoting researchers to “</a:t>
            </a:r>
            <a:r>
              <a:rPr lang="en-AU" sz="2800" dirty="0" smtClean="0">
                <a:solidFill>
                  <a:srgbClr val="FF0000"/>
                </a:solidFill>
              </a:rPr>
              <a:t>construct its agenda on the platform of rights for animals</a:t>
            </a:r>
            <a:r>
              <a:rPr lang="en-AU" sz="2800" dirty="0" smtClean="0"/>
              <a:t>” (South, </a:t>
            </a:r>
            <a:r>
              <a:rPr lang="en-AU" sz="2800" dirty="0" err="1" smtClean="0"/>
              <a:t>Brisman</a:t>
            </a:r>
            <a:r>
              <a:rPr lang="en-AU" sz="2800" dirty="0" smtClean="0"/>
              <a:t> and Beirne 2013, </a:t>
            </a:r>
            <a:r>
              <a:rPr lang="en-AU" sz="2800" dirty="0" smtClean="0"/>
              <a:t>33). </a:t>
            </a:r>
          </a:p>
          <a:p>
            <a:pPr marL="0" algn="ctr">
              <a:buNone/>
            </a:pPr>
            <a:r>
              <a:rPr lang="en-AU" sz="2800" dirty="0" smtClean="0"/>
              <a:t>Calls </a:t>
            </a:r>
            <a:r>
              <a:rPr lang="en-AU" sz="2800" dirty="0" smtClean="0"/>
              <a:t>for a “</a:t>
            </a:r>
            <a:r>
              <a:rPr lang="en-AU" sz="2800" dirty="0" err="1" smtClean="0">
                <a:solidFill>
                  <a:srgbClr val="FF0000"/>
                </a:solidFill>
              </a:rPr>
              <a:t>nonspeciesist</a:t>
            </a:r>
            <a:r>
              <a:rPr lang="en-AU" sz="2800" dirty="0" smtClean="0">
                <a:solidFill>
                  <a:srgbClr val="FF0000"/>
                </a:solidFill>
              </a:rPr>
              <a:t> </a:t>
            </a:r>
            <a:r>
              <a:rPr lang="en-AU" sz="2800" dirty="0" smtClean="0"/>
              <a:t>criminology” (Beirne 2006).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pic>
        <p:nvPicPr>
          <p:cNvPr id="6" name="Picture 5" descr="babo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159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06967243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318401" cy="305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What is the challenge?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6984776" cy="48006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AU" sz="2000" dirty="0" smtClean="0"/>
              <a:t>How should we define our variables: </a:t>
            </a:r>
          </a:p>
          <a:p>
            <a:pPr lvl="1">
              <a:buFont typeface="Arial" charset="0"/>
              <a:buChar char="•"/>
            </a:pPr>
            <a:r>
              <a:rPr lang="en-AU" dirty="0" smtClean="0"/>
              <a:t>What is cruelty? </a:t>
            </a:r>
          </a:p>
          <a:p>
            <a:pPr lvl="1">
              <a:buFont typeface="Arial" charset="0"/>
              <a:buChar char="•"/>
            </a:pPr>
            <a:r>
              <a:rPr lang="en-AU" dirty="0" smtClean="0"/>
              <a:t>Who are the victims and offenders? </a:t>
            </a:r>
          </a:p>
          <a:p>
            <a:pPr lvl="2">
              <a:buFont typeface="Arial" charset="0"/>
              <a:buChar char="•"/>
            </a:pPr>
            <a:r>
              <a:rPr lang="en-AU" sz="2000" dirty="0" smtClean="0"/>
              <a:t>Morally and/or legally?</a:t>
            </a:r>
          </a:p>
          <a:p>
            <a:pPr>
              <a:buFont typeface="Arial" charset="0"/>
              <a:buChar char="•"/>
            </a:pPr>
            <a:endParaRPr lang="en-AU" sz="2000" dirty="0" smtClean="0"/>
          </a:p>
          <a:p>
            <a:pPr>
              <a:buFont typeface="Arial" charset="0"/>
              <a:buChar char="•"/>
            </a:pPr>
            <a:r>
              <a:rPr lang="en-AU" sz="2000" dirty="0" smtClean="0"/>
              <a:t>Creates confusion as to how green criminologists should employ animal rights theory as a platform or be framed by the animal rights agenda, if it differs within the literature (which is multi-disciplinary) and in public and activist discourses.</a:t>
            </a:r>
          </a:p>
          <a:p>
            <a:pPr>
              <a:buFont typeface="Arial" charset="0"/>
              <a:buChar char="•"/>
            </a:pPr>
            <a:endParaRPr lang="en-AU" sz="2000" dirty="0" smtClean="0"/>
          </a:p>
          <a:p>
            <a:pPr>
              <a:buFont typeface="Arial" charset="0"/>
              <a:buChar char="•"/>
            </a:pPr>
            <a:r>
              <a:rPr lang="en-AU" sz="2000" dirty="0" smtClean="0"/>
              <a:t>Not all animal rights activists agree to the same push for legal change – disagreeing with what changes should be made.  They do not present as a united front (Bourke 2009; </a:t>
            </a:r>
            <a:r>
              <a:rPr lang="en-AU" sz="2000" dirty="0" err="1" smtClean="0"/>
              <a:t>Bjorkdahl</a:t>
            </a:r>
            <a:r>
              <a:rPr lang="en-AU" sz="2000" dirty="0" smtClean="0"/>
              <a:t> 2012).</a:t>
            </a:r>
          </a:p>
          <a:p>
            <a:pPr>
              <a:buNone/>
            </a:pPr>
            <a:endParaRPr lang="en-AU" sz="2000" dirty="0" smtClean="0"/>
          </a:p>
          <a:p>
            <a:pPr>
              <a:buFont typeface="Arial" charset="0"/>
              <a:buChar char="•"/>
            </a:pPr>
            <a:endParaRPr lang="en-AU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460432" cy="19888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344816" cy="638944"/>
          </a:xfrm>
        </p:spPr>
        <p:txBody>
          <a:bodyPr/>
          <a:lstStyle/>
          <a:p>
            <a:r>
              <a:rPr lang="en-US" sz="4000" dirty="0" smtClean="0"/>
              <a:t>Animal ‘Legal’ Rights:</a:t>
            </a:r>
            <a:br>
              <a:rPr lang="en-US" sz="4000" dirty="0" smtClean="0"/>
            </a:br>
            <a:r>
              <a:rPr lang="en-US" sz="4000" dirty="0" err="1" smtClean="0"/>
              <a:t>Eg</a:t>
            </a:r>
            <a:r>
              <a:rPr lang="en-US" sz="4000" dirty="0" smtClean="0"/>
              <a:t>. Queensland’s Animal Care and Protection Act</a:t>
            </a:r>
            <a:r>
              <a:rPr lang="en-US" sz="4000" i="1" dirty="0" smtClean="0"/>
              <a:t> </a:t>
            </a:r>
            <a:r>
              <a:rPr lang="en-US" sz="4000" dirty="0" smtClean="0"/>
              <a:t>(2001) (ACPA)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913419"/>
            <a:ext cx="79208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ACPA ((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Qld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2001, s.18) defines animal cruelty at an individual level where a person does any of the following: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(a) causes it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in the circumstances, is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unjustifiable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unnecessary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unreasonable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(b) beats it so as to cause the animal pain;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(c) abuses, terrifies, torments or worries it;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(d)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overdrives, overrides or overworks it;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(e) uses on the animal an electrical device prescribed under a regulation;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(f) confines or transports it –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without appropriate preparation, including, for example, appropriate food, rest shelter or water; or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(ii) when it is unfit for the confinement or transport; or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(iii) in a way that is inappropriate for the animal’s welfare; or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(iv)</a:t>
            </a:r>
            <a:r>
              <a:rPr lang="en-US" sz="1400" dirty="0" smtClean="0">
                <a:latin typeface="+mj-lt"/>
              </a:rPr>
              <a:t> in an unsuitable container or vehicle;</a:t>
            </a:r>
            <a:endParaRPr lang="en-AU" sz="1400" dirty="0" smtClean="0"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....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(g) kills it in any way that –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is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inhumane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 or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(ii) causes it not to die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quickly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 or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(iii) causes it to die in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unreasonable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pain;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(h)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Unjustifiably, unnecessarily,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or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unreasonably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injures or wounds it; or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(iii) overcrowds or overloads it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 descr="animall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09120"/>
            <a:ext cx="2376264" cy="21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20000" cy="1143000"/>
          </a:xfrm>
        </p:spPr>
        <p:txBody>
          <a:bodyPr/>
          <a:lstStyle/>
          <a:p>
            <a:r>
              <a:rPr lang="en-US" sz="4000" dirty="0" smtClean="0"/>
              <a:t>Legal Framework of Animal Cruelty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178765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sz="2200" dirty="0" smtClean="0"/>
              <a:t>Legal definitions of animal cruelty</a:t>
            </a:r>
          </a:p>
          <a:p>
            <a:pPr lvl="1">
              <a:buFont typeface="Arial" charset="0"/>
              <a:buChar char="•"/>
            </a:pPr>
            <a:r>
              <a:rPr lang="en-AU" sz="2200" dirty="0" smtClean="0"/>
              <a:t>Uncertainty in scope</a:t>
            </a:r>
          </a:p>
          <a:p>
            <a:pPr lvl="2">
              <a:buFont typeface="Arial" charset="0"/>
              <a:buChar char="•"/>
            </a:pPr>
            <a:r>
              <a:rPr lang="en-AU" sz="2200" dirty="0" smtClean="0"/>
              <a:t>What is ‘pain’, ‘terrifies’ or ‘worries’?</a:t>
            </a:r>
          </a:p>
          <a:p>
            <a:pPr lvl="2">
              <a:buFont typeface="Arial" charset="0"/>
              <a:buChar char="•"/>
            </a:pPr>
            <a:r>
              <a:rPr lang="en-AU" sz="2200" dirty="0" smtClean="0"/>
              <a:t>What is the definition of ‘inhumane’?</a:t>
            </a:r>
          </a:p>
          <a:p>
            <a:pPr lvl="2">
              <a:buFont typeface="Arial" charset="0"/>
              <a:buChar char="•"/>
            </a:pPr>
            <a:r>
              <a:rPr lang="en-AU" sz="2200" dirty="0" smtClean="0"/>
              <a:t>How quick is ‘quickly’?</a:t>
            </a:r>
          </a:p>
          <a:p>
            <a:pPr lvl="2">
              <a:buFont typeface="Arial" charset="0"/>
              <a:buChar char="•"/>
            </a:pPr>
            <a:r>
              <a:rPr lang="en-AU" sz="2200" dirty="0" smtClean="0"/>
              <a:t>What is ‘unjustifiable’, ‘unnecessary’ or ‘unreasonable’?</a:t>
            </a:r>
          </a:p>
          <a:p>
            <a:pPr lvl="2"/>
            <a:endParaRPr lang="en-AU" sz="2200" dirty="0" smtClean="0"/>
          </a:p>
          <a:p>
            <a:pPr marL="0" lvl="2">
              <a:buFont typeface="Arial" charset="0"/>
              <a:buChar char="•"/>
            </a:pPr>
            <a:r>
              <a:rPr lang="en-AU" sz="2200" dirty="0" smtClean="0"/>
              <a:t>Embeds certain assumptions and political ideology</a:t>
            </a:r>
          </a:p>
          <a:p>
            <a:pPr lvl="1">
              <a:buFont typeface="Arial" charset="0"/>
              <a:buChar char="•"/>
            </a:pPr>
            <a:r>
              <a:rPr lang="en-AU" sz="2200" dirty="0" smtClean="0"/>
              <a:t>Utilitarian ethical viewpoint – some harm is justified (</a:t>
            </a:r>
            <a:r>
              <a:rPr lang="en-US" sz="2200" dirty="0" err="1" smtClean="0"/>
              <a:t>Sankoff</a:t>
            </a:r>
            <a:r>
              <a:rPr lang="en-US" sz="2200" dirty="0" smtClean="0"/>
              <a:t> 2009).</a:t>
            </a:r>
            <a:endParaRPr lang="en-AU" sz="2200" dirty="0" smtClean="0"/>
          </a:p>
          <a:p>
            <a:pPr lvl="1">
              <a:buFont typeface="Arial" charset="0"/>
              <a:buChar char="•"/>
            </a:pPr>
            <a:r>
              <a:rPr lang="en-AU" sz="2200" dirty="0" smtClean="0"/>
              <a:t>Welfare versus Rights framework – Animals have no ‘rights’ under law.  So rather than outlining a set of ‘rights’ for animals to be protected, it is a guideline for humans to provide adequate ‘welfare’. (</a:t>
            </a:r>
            <a:r>
              <a:rPr lang="en-AU" sz="2200" dirty="0" err="1" smtClean="0"/>
              <a:t>Francione</a:t>
            </a:r>
            <a:r>
              <a:rPr lang="en-AU" sz="2200" dirty="0" smtClean="0"/>
              <a:t> 2010). </a:t>
            </a:r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00-animal-law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933056"/>
            <a:ext cx="5489844" cy="27449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172400" cy="187220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AU" sz="3600" dirty="0" smtClean="0"/>
              <a:t>“human species-level narcissism, genetic selfishness, and conceptual pathology together conspire to make mankind’s resistance to animal rights somewhere between difficult to practically impossible” </a:t>
            </a:r>
            <a:r>
              <a:rPr lang="en-AU" sz="1800" dirty="0" smtClean="0"/>
              <a:t>(Bartlett 2002, 170).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460432" cy="15567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Animal ‘Moral’ Rights:</a:t>
            </a:r>
            <a:br>
              <a:rPr lang="en-AU" sz="4000" dirty="0" smtClean="0"/>
            </a:br>
            <a:r>
              <a:rPr lang="en-AU" sz="4000" dirty="0" smtClean="0"/>
              <a:t>Ethics &amp; Philosophy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AU" sz="2400" dirty="0" smtClean="0"/>
              <a:t>Dominant ideology in Australia: some harm to animals is justified and it is morally acceptable to kill animals for food</a:t>
            </a:r>
          </a:p>
          <a:p>
            <a:pPr>
              <a:buFont typeface="Arial" charset="0"/>
              <a:buChar char="•"/>
            </a:pPr>
            <a:endParaRPr lang="en-AU" sz="2400" dirty="0" smtClean="0"/>
          </a:p>
          <a:p>
            <a:pPr>
              <a:buFont typeface="Arial" charset="0"/>
              <a:buChar char="•"/>
            </a:pPr>
            <a:r>
              <a:rPr lang="en-AU" sz="2400" dirty="0" smtClean="0"/>
              <a:t>Speciesism: “a prejudice or attitude of bias in favour of the interests of members of one’s own species and against those members of other species” (Singer 2009, 6). </a:t>
            </a:r>
          </a:p>
          <a:p>
            <a:pPr>
              <a:buFont typeface="Arial" charset="0"/>
              <a:buChar char="•"/>
            </a:pPr>
            <a:endParaRPr lang="en-AU" sz="2400" dirty="0" smtClean="0"/>
          </a:p>
          <a:p>
            <a:pPr>
              <a:buFont typeface="Arial" charset="0"/>
              <a:buChar char="•"/>
            </a:pPr>
            <a:r>
              <a:rPr lang="en-AU" sz="2400" dirty="0" smtClean="0"/>
              <a:t>Ethic-based arguments for considering animals: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Utilitarian (see Singer 1975; 2009)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Rights-based (see Regan 1983)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Virtue-based (discussed in Waldau 2011)</a:t>
            </a:r>
          </a:p>
          <a:p>
            <a:pPr>
              <a:buFont typeface="Arial" charset="0"/>
              <a:buChar char="•"/>
            </a:pPr>
            <a:endParaRPr lang="en-AU" sz="2400" dirty="0" smtClean="0"/>
          </a:p>
          <a:p>
            <a:pPr>
              <a:buFont typeface="Arial" charset="0"/>
              <a:buChar char="•"/>
            </a:pPr>
            <a:endParaRPr lang="en-AU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453374" y="3915224"/>
            <a:ext cx="2634353" cy="365760"/>
          </a:xfrm>
        </p:spPr>
        <p:txBody>
          <a:bodyPr/>
          <a:lstStyle/>
          <a:p>
            <a:r>
              <a:rPr lang="en-AU" dirty="0" smtClean="0"/>
              <a:t>Brodie Evans – School of Justice Queensland University of Technology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1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8357</TotalTime>
  <Words>1020</Words>
  <Application>Microsoft Office PowerPoint</Application>
  <PresentationFormat>On-screen Show (4:3)</PresentationFormat>
  <Paragraphs>134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Animal law, cruelty and rights:  A challenge to meaningful research in green criminology</vt:lpstr>
      <vt:lpstr>Today’s Focus</vt:lpstr>
      <vt:lpstr>Animal Cruelty in Criminology</vt:lpstr>
      <vt:lpstr>Green Criminology’s approach</vt:lpstr>
      <vt:lpstr>What is the challenge?</vt:lpstr>
      <vt:lpstr>Animal ‘Legal’ Rights: Eg. Queensland’s Animal Care and Protection Act (2001) (ACPA)</vt:lpstr>
      <vt:lpstr>Legal Framework of Animal Cruelty</vt:lpstr>
      <vt:lpstr>Slide 8</vt:lpstr>
      <vt:lpstr>Animal ‘Moral’ Rights: Ethics &amp; Philosophy</vt:lpstr>
      <vt:lpstr>Animal Rights Activism</vt:lpstr>
      <vt:lpstr>Conclusion</vt:lpstr>
      <vt:lpstr>Thank you.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of Causality:  a comparative study of debates on the link between legalised prostitution and trafficking</dc:title>
  <dc:creator>Erin</dc:creator>
  <cp:lastModifiedBy>evansbl</cp:lastModifiedBy>
  <cp:revision>147</cp:revision>
  <dcterms:created xsi:type="dcterms:W3CDTF">2011-09-23T22:32:25Z</dcterms:created>
  <dcterms:modified xsi:type="dcterms:W3CDTF">2013-09-27T04:32:35Z</dcterms:modified>
</cp:coreProperties>
</file>