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57" r:id="rId4"/>
    <p:sldId id="258" r:id="rId5"/>
    <p:sldId id="260" r:id="rId6"/>
    <p:sldId id="261" r:id="rId7"/>
    <p:sldId id="259" r:id="rId8"/>
    <p:sldId id="263" r:id="rId9"/>
    <p:sldId id="262" r:id="rId10"/>
    <p:sldId id="264" r:id="rId11"/>
    <p:sldId id="265" r:id="rId12"/>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C18"/>
    <a:srgbClr val="3A2312"/>
    <a:srgbClr val="336699"/>
    <a:srgbClr val="760000"/>
    <a:srgbClr val="EAEA00"/>
    <a:srgbClr val="FFFF00"/>
    <a:srgbClr val="D2C808"/>
    <a:srgbClr val="FCFB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44701" autoAdjust="0"/>
  </p:normalViewPr>
  <p:slideViewPr>
    <p:cSldViewPr>
      <p:cViewPr>
        <p:scale>
          <a:sx n="50" d="100"/>
          <a:sy n="50" d="100"/>
        </p:scale>
        <p:origin x="-1253" y="74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B6BD7B69-21B1-4F45-8CFE-935A07F49EC0}" type="datetimeFigureOut">
              <a:rPr lang="en-AU" smtClean="0"/>
              <a:t>29/09/2013</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8FD7470-5D77-4FFF-948F-4FFEEC3B29AB}" type="slidenum">
              <a:rPr lang="en-AU" smtClean="0"/>
              <a:t>‹#›</a:t>
            </a:fld>
            <a:endParaRPr lang="en-AU"/>
          </a:p>
        </p:txBody>
      </p:sp>
    </p:spTree>
    <p:extLst>
      <p:ext uri="{BB962C8B-B14F-4D97-AF65-F5344CB8AC3E}">
        <p14:creationId xmlns:p14="http://schemas.microsoft.com/office/powerpoint/2010/main" val="288988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solidFill>
                  <a:schemeClr val="tx1"/>
                </a:solidFill>
                <a:latin typeface="Arial" pitchFamily="34" charset="0"/>
                <a:cs typeface="Arial" pitchFamily="34" charset="0"/>
              </a:rPr>
              <a:t>Thank you X for the introduction. </a:t>
            </a:r>
          </a:p>
          <a:p>
            <a:endParaRPr lang="en-AU" sz="1200" b="1" dirty="0" smtClean="0">
              <a:solidFill>
                <a:schemeClr val="tx1"/>
              </a:solidFill>
              <a:latin typeface="Arial" pitchFamily="34" charset="0"/>
              <a:cs typeface="Arial" pitchFamily="34" charset="0"/>
            </a:endParaRPr>
          </a:p>
          <a:p>
            <a:pPr marL="0" indent="0">
              <a:buFont typeface="Arial" pitchFamily="34" charset="0"/>
              <a:buNone/>
            </a:pPr>
            <a:r>
              <a:rPr lang="en-AU" sz="1200" b="0" dirty="0" smtClean="0">
                <a:solidFill>
                  <a:schemeClr val="tx1"/>
                </a:solidFill>
                <a:latin typeface="Arial" pitchFamily="34" charset="0"/>
                <a:cs typeface="Arial" pitchFamily="34" charset="0"/>
              </a:rPr>
              <a:t>This</a:t>
            </a:r>
            <a:r>
              <a:rPr lang="en-AU" sz="1200" b="0" baseline="0" dirty="0" smtClean="0">
                <a:solidFill>
                  <a:schemeClr val="tx1"/>
                </a:solidFill>
                <a:latin typeface="Arial" pitchFamily="34" charset="0"/>
                <a:cs typeface="Arial" pitchFamily="34" charset="0"/>
              </a:rPr>
              <a:t> is a photo of a dinner I helped organize with the non-for-profit group Fair Food Brisbane. The dinner used produce from the Jane Street Community Garden in West End, was prepared </a:t>
            </a:r>
            <a:r>
              <a:rPr lang="en-AU" sz="1200" baseline="0" dirty="0" smtClean="0">
                <a:solidFill>
                  <a:schemeClr val="tx1"/>
                </a:solidFill>
                <a:latin typeface="Arial" pitchFamily="34" charset="0"/>
                <a:cs typeface="Arial" pitchFamily="34" charset="0"/>
              </a:rPr>
              <a:t>by an adventurous Brisbane chef and eaten just metres from where it grew. Mainly, it was a celebration of the connections between gardens and sustenance, growers and eaters. It was at this event, and other dinners we have since held in community gardens, that has drawn my attention to the link between human and environmental health. With this connection in mind, what we eat is key to living within our ecological limits. </a:t>
            </a:r>
          </a:p>
          <a:p>
            <a:endParaRPr lang="en-AU" sz="1200" baseline="0" dirty="0" smtClean="0">
              <a:solidFill>
                <a:schemeClr val="tx1"/>
              </a:solidFill>
              <a:latin typeface="Arial" pitchFamily="34" charset="0"/>
              <a:cs typeface="Arial" pitchFamily="34" charset="0"/>
            </a:endParaRPr>
          </a:p>
          <a:p>
            <a:r>
              <a:rPr lang="en-AU" sz="1200" baseline="0" dirty="0" smtClean="0">
                <a:solidFill>
                  <a:schemeClr val="tx1"/>
                </a:solidFill>
                <a:latin typeface="Arial" pitchFamily="34" charset="0"/>
                <a:cs typeface="Arial" pitchFamily="34" charset="0"/>
              </a:rPr>
              <a:t>Today I will talk about the growing recognition of sustainable diets at international governance levels and how this reflects </a:t>
            </a:r>
            <a:r>
              <a:rPr lang="en-AU" sz="1200" b="0" baseline="0" dirty="0" smtClean="0">
                <a:solidFill>
                  <a:schemeClr val="tx1"/>
                </a:solidFill>
                <a:latin typeface="Arial" pitchFamily="34" charset="0"/>
                <a:cs typeface="Arial" pitchFamily="34" charset="0"/>
              </a:rPr>
              <a:t>the challenges and win-win </a:t>
            </a:r>
            <a:r>
              <a:rPr lang="en-AU" sz="1200" baseline="0" dirty="0" smtClean="0">
                <a:solidFill>
                  <a:schemeClr val="tx1"/>
                </a:solidFill>
                <a:latin typeface="Arial" pitchFamily="34" charset="0"/>
                <a:cs typeface="Arial" pitchFamily="34" charset="0"/>
              </a:rPr>
              <a:t>opportunities of living within our ecological limits. </a:t>
            </a:r>
            <a:r>
              <a:rPr kumimoji="0" lang="en-AU" sz="12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Accordingly, I will assert that sustainable diets provide an example of how living within our ecological limits would actually make us better off even apart from environmental benefits. </a:t>
            </a:r>
            <a:r>
              <a:rPr lang="en-AU" sz="1200" dirty="0" smtClean="0">
                <a:solidFill>
                  <a:schemeClr val="tx1"/>
                </a:solidFill>
                <a:effectLst/>
                <a:latin typeface="Arial" pitchFamily="34" charset="0"/>
                <a:ea typeface="Times New Roman"/>
                <a:cs typeface="Arial" pitchFamily="34" charset="0"/>
              </a:rPr>
              <a:t>After determining</a:t>
            </a:r>
            <a:r>
              <a:rPr lang="en-AU" sz="1200" baseline="0" dirty="0" smtClean="0">
                <a:solidFill>
                  <a:schemeClr val="tx1"/>
                </a:solidFill>
                <a:effectLst/>
                <a:latin typeface="Arial" pitchFamily="34" charset="0"/>
                <a:ea typeface="Times New Roman"/>
                <a:cs typeface="Arial" pitchFamily="34" charset="0"/>
              </a:rPr>
              <a:t> whether Australians’ generally have a</a:t>
            </a:r>
            <a:r>
              <a:rPr lang="en-AU" sz="1200" dirty="0" smtClean="0">
                <a:solidFill>
                  <a:schemeClr val="tx1"/>
                </a:solidFill>
                <a:effectLst/>
                <a:latin typeface="Arial" pitchFamily="34" charset="0"/>
                <a:ea typeface="Times New Roman"/>
                <a:cs typeface="Arial" pitchFamily="34" charset="0"/>
              </a:rPr>
              <a:t> sustainable diet, I</a:t>
            </a:r>
            <a:r>
              <a:rPr lang="en-AU" sz="1200" baseline="0" dirty="0" smtClean="0">
                <a:solidFill>
                  <a:schemeClr val="tx1"/>
                </a:solidFill>
                <a:effectLst/>
                <a:latin typeface="Arial" pitchFamily="34" charset="0"/>
                <a:ea typeface="Times New Roman"/>
                <a:cs typeface="Arial" pitchFamily="34" charset="0"/>
              </a:rPr>
              <a:t> will </a:t>
            </a:r>
            <a:r>
              <a:rPr lang="en-AU" sz="1200" dirty="0" smtClean="0">
                <a:solidFill>
                  <a:schemeClr val="tx1"/>
                </a:solidFill>
                <a:effectLst/>
                <a:latin typeface="Arial" pitchFamily="34" charset="0"/>
                <a:ea typeface="Times New Roman"/>
                <a:cs typeface="Arial" pitchFamily="34" charset="0"/>
              </a:rPr>
              <a:t>outline how Australian regulators are attempting to address sustainable diets. I</a:t>
            </a:r>
            <a:r>
              <a:rPr lang="en-AU" sz="1200" baseline="0" dirty="0" smtClean="0">
                <a:solidFill>
                  <a:schemeClr val="tx1"/>
                </a:solidFill>
                <a:effectLst/>
                <a:latin typeface="Arial" pitchFamily="34" charset="0"/>
                <a:ea typeface="Times New Roman"/>
                <a:cs typeface="Arial" pitchFamily="34" charset="0"/>
              </a:rPr>
              <a:t> will</a:t>
            </a:r>
            <a:r>
              <a:rPr lang="en-AU" sz="1200" dirty="0" smtClean="0">
                <a:solidFill>
                  <a:schemeClr val="tx1"/>
                </a:solidFill>
                <a:effectLst/>
                <a:latin typeface="Arial" pitchFamily="34" charset="0"/>
                <a:ea typeface="Times New Roman"/>
                <a:cs typeface="Arial" pitchFamily="34" charset="0"/>
              </a:rPr>
              <a:t> argue that the personal responsibility approach coupled with the focus on preventing or reducing overweight and obesity levels are proving incapable of bringing about long-term sustainable diets that will contribute to the health and well-being of Australian people. </a:t>
            </a:r>
            <a:endParaRPr lang="en-AU" sz="1200" baseline="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8FD7470-5D77-4FFF-948F-4FFEEC3B29AB}" type="slidenum">
              <a:rPr lang="en-AU" smtClean="0"/>
              <a:t>1</a:t>
            </a:fld>
            <a:endParaRPr lang="en-AU"/>
          </a:p>
        </p:txBody>
      </p:sp>
    </p:spTree>
    <p:extLst>
      <p:ext uri="{BB962C8B-B14F-4D97-AF65-F5344CB8AC3E}">
        <p14:creationId xmlns:p14="http://schemas.microsoft.com/office/powerpoint/2010/main" val="720993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1000"/>
              </a:spcAft>
              <a:buClrTx/>
              <a:buSzTx/>
              <a:buFontTx/>
              <a:buNone/>
              <a:tabLst/>
              <a:defRPr/>
            </a:pPr>
            <a:r>
              <a:rPr lang="en-AU" sz="1200" baseline="0" dirty="0" smtClean="0">
                <a:solidFill>
                  <a:schemeClr val="tx1"/>
                </a:solidFill>
                <a:effectLst/>
                <a:latin typeface="Arial" pitchFamily="34" charset="0"/>
                <a:ea typeface="Times New Roman"/>
                <a:cs typeface="Arial" pitchFamily="34" charset="0"/>
              </a:rPr>
              <a:t>Moving on to the third argument which is that </a:t>
            </a:r>
            <a:r>
              <a:rPr lang="en-AU" sz="1200" dirty="0" smtClean="0">
                <a:solidFill>
                  <a:schemeClr val="tx1"/>
                </a:solidFill>
                <a:effectLst/>
                <a:latin typeface="Arial" pitchFamily="34" charset="0"/>
                <a:ea typeface="Times New Roman"/>
                <a:cs typeface="Arial" pitchFamily="34" charset="0"/>
              </a:rPr>
              <a:t>the Australian regulators are resistant to regulating the food industry in relation to shifting dietary patterns. </a:t>
            </a:r>
          </a:p>
          <a:p>
            <a:pPr marL="0" marR="0" lvl="0" indent="0" algn="l" defTabSz="914400" rtl="0" eaLnBrk="1" fontAlgn="auto" latinLnBrk="0" hangingPunct="1">
              <a:lnSpc>
                <a:spcPct val="150000"/>
              </a:lnSpc>
              <a:spcBef>
                <a:spcPts val="0"/>
              </a:spcBef>
              <a:spcAft>
                <a:spcPts val="1000"/>
              </a:spcAft>
              <a:buClrTx/>
              <a:buSzTx/>
              <a:buFontTx/>
              <a:buNone/>
              <a:tabLst/>
              <a:defRPr/>
            </a:pPr>
            <a:endParaRPr lang="en-AU" sz="1200" dirty="0" smtClean="0">
              <a:solidFill>
                <a:schemeClr val="tx1"/>
              </a:solidFill>
              <a:effectLst/>
              <a:latin typeface="Arial" pitchFamily="34" charset="0"/>
              <a:ea typeface="Calibri"/>
              <a:cs typeface="Arial" pitchFamily="34" charset="0"/>
            </a:endParaRPr>
          </a:p>
          <a:p>
            <a:pPr>
              <a:lnSpc>
                <a:spcPct val="150000"/>
              </a:lnSpc>
              <a:spcAft>
                <a:spcPts val="1000"/>
              </a:spcAft>
            </a:pPr>
            <a:r>
              <a:rPr lang="en-AU" sz="1200" dirty="0" smtClean="0">
                <a:solidFill>
                  <a:schemeClr val="tx1"/>
                </a:solidFill>
                <a:effectLst/>
                <a:latin typeface="Arial" pitchFamily="34" charset="0"/>
                <a:ea typeface="Calibri"/>
                <a:cs typeface="Arial" pitchFamily="34" charset="0"/>
              </a:rPr>
              <a:t>In general, Australian regulators favour a voluntary self-regulation</a:t>
            </a:r>
            <a:r>
              <a:rPr lang="en-AU" sz="1200" baseline="0" dirty="0" smtClean="0">
                <a:solidFill>
                  <a:schemeClr val="tx1"/>
                </a:solidFill>
                <a:effectLst/>
                <a:latin typeface="Arial" pitchFamily="34" charset="0"/>
                <a:ea typeface="Calibri"/>
                <a:cs typeface="Arial" pitchFamily="34" charset="0"/>
              </a:rPr>
              <a:t> approach to</a:t>
            </a:r>
            <a:r>
              <a:rPr lang="en-AU" sz="1200" dirty="0" smtClean="0">
                <a:solidFill>
                  <a:schemeClr val="tx1"/>
                </a:solidFill>
                <a:effectLst/>
                <a:latin typeface="Arial" pitchFamily="34" charset="0"/>
                <a:ea typeface="Calibri"/>
                <a:cs typeface="Arial" pitchFamily="34" charset="0"/>
              </a:rPr>
              <a:t> regulating the food industry. It positions the food industry as part of the solution along with an emphasis on obesity prevention through physical activity, personal and corporate responsibility and other government initiatives. Moreover, Australian regulators have actively sought collaborations with food companies, which approach suggests that food industry can be persuaded to market ethically and create sustainable products.</a:t>
            </a:r>
          </a:p>
          <a:p>
            <a:endParaRPr lang="en-US" sz="1200" dirty="0" smtClean="0">
              <a:solidFill>
                <a:schemeClr val="tx1"/>
              </a:solidFill>
              <a:latin typeface="Arial" pitchFamily="34" charset="0"/>
              <a:cs typeface="Arial" pitchFamily="34" charset="0"/>
            </a:endParaRPr>
          </a:p>
          <a:p>
            <a:pPr>
              <a:spcAft>
                <a:spcPts val="0"/>
              </a:spcAft>
            </a:pPr>
            <a:r>
              <a:rPr lang="en-AU" sz="1200" dirty="0" smtClean="0">
                <a:solidFill>
                  <a:schemeClr val="tx1"/>
                </a:solidFill>
                <a:effectLst/>
                <a:latin typeface="Arial" pitchFamily="34" charset="0"/>
                <a:ea typeface="Calibri"/>
                <a:cs typeface="Arial" pitchFamily="34" charset="0"/>
              </a:rPr>
              <a:t>Yet, these kinds of approaches may be set to fail because corporations are legally required to have the goal of growing in profits not the goal of growing in profits and providing sustainable, healthy food products. In other words, the goals of corporations are at odds with the need for Australian society to move towards a sustainable diet and, in general,</a:t>
            </a:r>
            <a:r>
              <a:rPr lang="en-AU" sz="1200" baseline="0" dirty="0" smtClean="0">
                <a:solidFill>
                  <a:schemeClr val="tx1"/>
                </a:solidFill>
                <a:effectLst/>
                <a:latin typeface="Arial" pitchFamily="34" charset="0"/>
                <a:ea typeface="Calibri"/>
                <a:cs typeface="Arial" pitchFamily="34" charset="0"/>
              </a:rPr>
              <a:t> to live within ecological limits</a:t>
            </a:r>
            <a:r>
              <a:rPr lang="en-AU" sz="1200" dirty="0" smtClean="0">
                <a:solidFill>
                  <a:schemeClr val="tx1"/>
                </a:solidFill>
                <a:effectLst/>
                <a:latin typeface="Arial" pitchFamily="34" charset="0"/>
                <a:ea typeface="Calibri"/>
                <a:cs typeface="Arial" pitchFamily="34" charset="0"/>
              </a:rPr>
              <a:t>.</a:t>
            </a:r>
            <a:r>
              <a:rPr lang="en-AU" sz="1200" dirty="0" smtClean="0">
                <a:solidFill>
                  <a:schemeClr val="tx1"/>
                </a:solidFill>
                <a:effectLst/>
                <a:latin typeface="Arial" pitchFamily="34" charset="0"/>
                <a:cs typeface="Arial" pitchFamily="34" charset="0"/>
              </a:rPr>
              <a:t> </a:t>
            </a:r>
            <a:r>
              <a:rPr lang="en-US" sz="1200" baseline="0" dirty="0" smtClean="0">
                <a:solidFill>
                  <a:schemeClr val="tx1"/>
                </a:solidFill>
                <a:effectLst/>
                <a:latin typeface="Arial" pitchFamily="34" charset="0"/>
                <a:cs typeface="Arial" pitchFamily="34" charset="0"/>
              </a:rPr>
              <a:t> </a:t>
            </a:r>
            <a:r>
              <a:rPr lang="en-AU" sz="1200" dirty="0" smtClean="0">
                <a:solidFill>
                  <a:schemeClr val="tx1"/>
                </a:solidFill>
                <a:effectLst/>
                <a:latin typeface="Arial" pitchFamily="34" charset="0"/>
                <a:ea typeface="Calibri"/>
                <a:cs typeface="Arial" pitchFamily="34" charset="0"/>
              </a:rPr>
              <a:t>Perhaps as a result of this inherent conflict, a growing body of evidence suggests that transnational companies are not following their own codes for sustainability and health and lack monitoring and enforcement mechanisms.</a:t>
            </a:r>
          </a:p>
          <a:p>
            <a:pPr>
              <a:spcAft>
                <a:spcPts val="0"/>
              </a:spcAft>
            </a:pPr>
            <a:endParaRPr lang="en-AU" sz="1200" dirty="0" smtClean="0">
              <a:solidFill>
                <a:schemeClr val="tx1"/>
              </a:solidFill>
              <a:effectLst/>
              <a:latin typeface="Arial" pitchFamily="34" charset="0"/>
              <a:cs typeface="Arial" pitchFamily="34" charset="0"/>
            </a:endParaRPr>
          </a:p>
          <a:p>
            <a:r>
              <a:rPr lang="en-AU" sz="1200" dirty="0" smtClean="0">
                <a:solidFill>
                  <a:schemeClr val="tx1"/>
                </a:solidFill>
                <a:effectLst/>
                <a:latin typeface="Arial" pitchFamily="34" charset="0"/>
                <a:ea typeface="Calibri"/>
                <a:cs typeface="Arial" pitchFamily="34" charset="0"/>
              </a:rPr>
              <a:t>Additionally, commentators are pointing to tobacco and asbestos companies and arguing that the food industry is employing the same strategies to slow or thwart formal, binding regulations. These strategies include: creating bias research findings, lobbying politicians and public officials to oppose public regulation; creating fears around ‘nanny state’ governments and emphasising individual responsibility. </a:t>
            </a:r>
          </a:p>
          <a:p>
            <a:endParaRPr lang="en-AU" sz="1200" dirty="0" smtClean="0">
              <a:solidFill>
                <a:srgbClr val="000000"/>
              </a:solidFill>
              <a:effectLst/>
              <a:latin typeface="Arial"/>
            </a:endParaRPr>
          </a:p>
        </p:txBody>
      </p:sp>
      <p:sp>
        <p:nvSpPr>
          <p:cNvPr id="4" name="Slide Number Placeholder 3"/>
          <p:cNvSpPr>
            <a:spLocks noGrp="1"/>
          </p:cNvSpPr>
          <p:nvPr>
            <p:ph type="sldNum" sz="quarter" idx="10"/>
          </p:nvPr>
        </p:nvSpPr>
        <p:spPr/>
        <p:txBody>
          <a:bodyPr/>
          <a:lstStyle/>
          <a:p>
            <a:fld id="{A8FD7470-5D77-4FFF-948F-4FFEEC3B29AB}" type="slidenum">
              <a:rPr lang="en-AU" smtClean="0"/>
              <a:t>10</a:t>
            </a:fld>
            <a:endParaRPr lang="en-AU"/>
          </a:p>
        </p:txBody>
      </p:sp>
    </p:spTree>
    <p:extLst>
      <p:ext uri="{BB962C8B-B14F-4D97-AF65-F5344CB8AC3E}">
        <p14:creationId xmlns:p14="http://schemas.microsoft.com/office/powerpoint/2010/main" val="4070270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1000"/>
              </a:spcAft>
            </a:pPr>
            <a:r>
              <a:rPr lang="en-AU" sz="1200" dirty="0" smtClean="0">
                <a:effectLst/>
                <a:latin typeface="Arial" pitchFamily="34" charset="0"/>
                <a:ea typeface="Times New Roman"/>
                <a:cs typeface="Arial" pitchFamily="34" charset="0"/>
              </a:rPr>
              <a:t>Sustainable diets are a key strategy</a:t>
            </a:r>
            <a:r>
              <a:rPr lang="en-AU" sz="1200" baseline="0" dirty="0" smtClean="0">
                <a:effectLst/>
                <a:latin typeface="Arial" pitchFamily="34" charset="0"/>
                <a:ea typeface="Times New Roman"/>
                <a:cs typeface="Arial" pitchFamily="34" charset="0"/>
              </a:rPr>
              <a:t> for living within our ecological limits. </a:t>
            </a:r>
          </a:p>
          <a:p>
            <a:pPr>
              <a:lnSpc>
                <a:spcPct val="150000"/>
              </a:lnSpc>
              <a:spcAft>
                <a:spcPts val="1000"/>
              </a:spcAft>
            </a:pPr>
            <a:endParaRPr lang="en-AU" sz="1200" dirty="0" smtClean="0">
              <a:effectLst/>
              <a:latin typeface="Arial" pitchFamily="34" charset="0"/>
              <a:ea typeface="Times New Roman"/>
              <a:cs typeface="Arial" pitchFamily="34" charset="0"/>
            </a:endParaRPr>
          </a:p>
          <a:p>
            <a:pPr>
              <a:lnSpc>
                <a:spcPct val="150000"/>
              </a:lnSpc>
              <a:spcAft>
                <a:spcPts val="1000"/>
              </a:spcAft>
            </a:pPr>
            <a:r>
              <a:rPr lang="en-AU" sz="1200" dirty="0" smtClean="0">
                <a:effectLst/>
                <a:latin typeface="Arial" pitchFamily="34" charset="0"/>
                <a:ea typeface="Times New Roman"/>
                <a:cs typeface="Arial" pitchFamily="34" charset="0"/>
              </a:rPr>
              <a:t>Effectively, the Australian regulatory responses begin with the viewpoint that Australian diets are creating significant issues that is to be addressed by profoundly altering the way Australian people live. However, these claims do not engage with the broader sustainability issues or the complexity of human bodies and their environment. These simplistic claims are then slowly back away from by interventions doing little more than creating marketing campaigns </a:t>
            </a:r>
            <a:r>
              <a:rPr lang="en-AU" sz="1200" dirty="0" smtClean="0">
                <a:solidFill>
                  <a:srgbClr val="000000"/>
                </a:solidFill>
                <a:effectLst/>
                <a:latin typeface="Arial" pitchFamily="34" charset="0"/>
                <a:ea typeface="Times New Roman"/>
                <a:cs typeface="Arial" pitchFamily="34" charset="0"/>
              </a:rPr>
              <a:t>and emphasising public-private collaborations</a:t>
            </a:r>
            <a:r>
              <a:rPr lang="en-AU" sz="1200" baseline="0" dirty="0" smtClean="0">
                <a:solidFill>
                  <a:srgbClr val="000000"/>
                </a:solidFill>
                <a:effectLst/>
                <a:latin typeface="Arial" pitchFamily="34" charset="0"/>
                <a:ea typeface="Times New Roman"/>
                <a:cs typeface="Arial" pitchFamily="34" charset="0"/>
              </a:rPr>
              <a:t> that aim to instigate narrow lifestyle interventions on individual </a:t>
            </a:r>
            <a:r>
              <a:rPr lang="en-AU" sz="1200" baseline="0" dirty="0" err="1" smtClean="0">
                <a:solidFill>
                  <a:srgbClr val="000000"/>
                </a:solidFill>
                <a:effectLst/>
                <a:latin typeface="Arial" pitchFamily="34" charset="0"/>
                <a:ea typeface="Times New Roman"/>
                <a:cs typeface="Arial" pitchFamily="34" charset="0"/>
              </a:rPr>
              <a:t>behavior</a:t>
            </a:r>
            <a:r>
              <a:rPr lang="en-AU" sz="1200" baseline="0" dirty="0" smtClean="0">
                <a:solidFill>
                  <a:srgbClr val="000000"/>
                </a:solidFill>
                <a:effectLst/>
                <a:latin typeface="Arial" pitchFamily="34" charset="0"/>
                <a:ea typeface="Times New Roman"/>
                <a:cs typeface="Arial" pitchFamily="34" charset="0"/>
              </a:rPr>
              <a:t>.</a:t>
            </a:r>
            <a:r>
              <a:rPr lang="en-AU" sz="1200" dirty="0" smtClean="0">
                <a:solidFill>
                  <a:srgbClr val="000000"/>
                </a:solidFill>
                <a:effectLst/>
                <a:latin typeface="Arial" pitchFamily="34" charset="0"/>
                <a:ea typeface="Times New Roman"/>
                <a:cs typeface="Arial" pitchFamily="34" charset="0"/>
              </a:rPr>
              <a:t> Moreover</a:t>
            </a:r>
            <a:r>
              <a:rPr lang="en-AU" sz="1200" dirty="0" smtClean="0">
                <a:effectLst/>
                <a:latin typeface="Arial" pitchFamily="34" charset="0"/>
                <a:ea typeface="Times New Roman"/>
                <a:cs typeface="Arial" pitchFamily="34" charset="0"/>
              </a:rPr>
              <a:t>, Australian regulators appear influenced by the strategies adopted by the food industry, such as, lobbying by industry groups and fears of paternalism. Accordingly, the policy</a:t>
            </a:r>
            <a:r>
              <a:rPr lang="en-AU" sz="1200" baseline="0" dirty="0" smtClean="0">
                <a:effectLst/>
                <a:latin typeface="Arial" pitchFamily="34" charset="0"/>
                <a:ea typeface="Times New Roman"/>
                <a:cs typeface="Arial" pitchFamily="34" charset="0"/>
              </a:rPr>
              <a:t> documents </a:t>
            </a:r>
            <a:r>
              <a:rPr lang="en-AU" sz="1200" dirty="0" smtClean="0">
                <a:effectLst/>
                <a:latin typeface="Arial" pitchFamily="34" charset="0"/>
                <a:ea typeface="Times New Roman"/>
                <a:cs typeface="Arial" pitchFamily="34" charset="0"/>
              </a:rPr>
              <a:t>give the appearance of a legitimate, stern response that is actually a thin veneer covering legally binding solutions that may be politically unpopular in terms of particular farming and industry groups as well as society at large. </a:t>
            </a:r>
          </a:p>
          <a:p>
            <a:pPr>
              <a:lnSpc>
                <a:spcPct val="150000"/>
              </a:lnSpc>
              <a:spcAft>
                <a:spcPts val="1000"/>
              </a:spcAft>
            </a:pPr>
            <a:endParaRPr lang="en-AU" sz="1200" dirty="0" smtClean="0">
              <a:effectLst/>
              <a:latin typeface="Arial" pitchFamily="34" charset="0"/>
              <a:ea typeface="Calibri"/>
              <a:cs typeface="Arial" pitchFamily="34" charset="0"/>
            </a:endParaRPr>
          </a:p>
          <a:p>
            <a:pPr>
              <a:lnSpc>
                <a:spcPct val="150000"/>
              </a:lnSpc>
              <a:spcAft>
                <a:spcPts val="1000"/>
              </a:spcAft>
            </a:pPr>
            <a:r>
              <a:rPr lang="en-AU" sz="1200" baseline="0" dirty="0" smtClean="0">
                <a:effectLst/>
                <a:latin typeface="Arial" pitchFamily="34" charset="0"/>
                <a:ea typeface="Times New Roman"/>
                <a:cs typeface="Arial" pitchFamily="34" charset="0"/>
              </a:rPr>
              <a:t>A starting point is to move the discussion surrounding policy and legal responses to obesity away from an excessive focus on weight loss and personal responsibility. </a:t>
            </a:r>
            <a:r>
              <a:rPr lang="en-AU" sz="1200" kern="1200" dirty="0" smtClean="0">
                <a:solidFill>
                  <a:schemeClr val="tx1"/>
                </a:solidFill>
                <a:effectLst/>
                <a:latin typeface="Arial" pitchFamily="34" charset="0"/>
                <a:ea typeface="+mn-ea"/>
                <a:cs typeface="Arial" pitchFamily="34" charset="0"/>
              </a:rPr>
              <a:t>This would require recognition</a:t>
            </a:r>
            <a:r>
              <a:rPr lang="en-AU" sz="1200" kern="1200" baseline="0" dirty="0" smtClean="0">
                <a:solidFill>
                  <a:schemeClr val="tx1"/>
                </a:solidFill>
                <a:effectLst/>
                <a:latin typeface="Arial" pitchFamily="34" charset="0"/>
                <a:ea typeface="+mn-ea"/>
                <a:cs typeface="Arial" pitchFamily="34" charset="0"/>
              </a:rPr>
              <a:t> </a:t>
            </a:r>
            <a:r>
              <a:rPr lang="en-AU" sz="1200" kern="1200" dirty="0" smtClean="0">
                <a:solidFill>
                  <a:schemeClr val="tx1"/>
                </a:solidFill>
                <a:effectLst/>
                <a:latin typeface="Arial" pitchFamily="34" charset="0"/>
                <a:ea typeface="+mn-ea"/>
                <a:cs typeface="Arial" pitchFamily="34" charset="0"/>
              </a:rPr>
              <a:t>that weight does not equate to health and the</a:t>
            </a:r>
            <a:r>
              <a:rPr lang="en-AU" sz="1200" kern="1200" baseline="0" dirty="0" smtClean="0">
                <a:solidFill>
                  <a:schemeClr val="tx1"/>
                </a:solidFill>
                <a:effectLst/>
                <a:latin typeface="Arial" pitchFamily="34" charset="0"/>
                <a:ea typeface="+mn-ea"/>
                <a:cs typeface="Arial" pitchFamily="34" charset="0"/>
              </a:rPr>
              <a:t> humble acceptance that </a:t>
            </a:r>
            <a:r>
              <a:rPr lang="en-AU" sz="1200" kern="1200" dirty="0" smtClean="0">
                <a:solidFill>
                  <a:schemeClr val="tx1"/>
                </a:solidFill>
                <a:effectLst/>
                <a:latin typeface="Arial" pitchFamily="34" charset="0"/>
                <a:ea typeface="+mn-ea"/>
                <a:cs typeface="Arial" pitchFamily="34" charset="0"/>
              </a:rPr>
              <a:t>health, the human body and the environment are far</a:t>
            </a:r>
            <a:r>
              <a:rPr lang="en-AU" sz="1200" kern="1200" baseline="0" dirty="0" smtClean="0">
                <a:solidFill>
                  <a:schemeClr val="tx1"/>
                </a:solidFill>
                <a:effectLst/>
                <a:latin typeface="Arial" pitchFamily="34" charset="0"/>
                <a:ea typeface="+mn-ea"/>
                <a:cs typeface="Arial" pitchFamily="34" charset="0"/>
              </a:rPr>
              <a:t> more </a:t>
            </a:r>
            <a:r>
              <a:rPr lang="en-AU" sz="1200" kern="1200" dirty="0" smtClean="0">
                <a:solidFill>
                  <a:schemeClr val="tx1"/>
                </a:solidFill>
                <a:effectLst/>
                <a:latin typeface="Arial" pitchFamily="34" charset="0"/>
                <a:ea typeface="+mn-ea"/>
                <a:cs typeface="Arial" pitchFamily="34" charset="0"/>
              </a:rPr>
              <a:t>complex and profoundly linked than is comprehensible.</a:t>
            </a:r>
            <a:r>
              <a:rPr lang="en-AU" sz="1200" kern="1200" baseline="0" dirty="0" smtClean="0">
                <a:solidFill>
                  <a:schemeClr val="tx1"/>
                </a:solidFill>
                <a:effectLst/>
                <a:latin typeface="Arial" pitchFamily="34" charset="0"/>
                <a:ea typeface="+mn-ea"/>
                <a:cs typeface="Arial" pitchFamily="34" charset="0"/>
              </a:rPr>
              <a:t> Moreover, future approaches should take advantage of the win-win opportunities inherent in living within our ecological limits. </a:t>
            </a:r>
          </a:p>
          <a:p>
            <a:pPr>
              <a:lnSpc>
                <a:spcPct val="150000"/>
              </a:lnSpc>
              <a:spcAft>
                <a:spcPts val="1000"/>
              </a:spcAft>
            </a:pPr>
            <a:endParaRPr lang="en-AU" sz="1200" kern="1200" baseline="0" dirty="0" smtClean="0">
              <a:solidFill>
                <a:schemeClr val="tx1"/>
              </a:solidFill>
              <a:effectLst/>
              <a:latin typeface="Arial" pitchFamily="34" charset="0"/>
              <a:ea typeface="+mn-ea"/>
              <a:cs typeface="Arial" pitchFamily="34" charset="0"/>
            </a:endParaRPr>
          </a:p>
          <a:p>
            <a:pPr>
              <a:lnSpc>
                <a:spcPct val="150000"/>
              </a:lnSpc>
              <a:spcAft>
                <a:spcPts val="1000"/>
              </a:spcAft>
            </a:pPr>
            <a:r>
              <a:rPr lang="en-AU" sz="1200" kern="1200" baseline="0" dirty="0" smtClean="0">
                <a:solidFill>
                  <a:schemeClr val="tx1"/>
                </a:solidFill>
                <a:effectLst/>
                <a:latin typeface="Arial" pitchFamily="34" charset="0"/>
                <a:ea typeface="+mn-ea"/>
                <a:cs typeface="Arial" pitchFamily="34" charset="0"/>
              </a:rPr>
              <a:t>Thank you for listening. </a:t>
            </a:r>
            <a:endParaRPr lang="en-AU" sz="1200" kern="1200" dirty="0" smtClean="0">
              <a:solidFill>
                <a:schemeClr val="tx1"/>
              </a:solidFill>
              <a:effectLst/>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A8FD7470-5D77-4FFF-948F-4FFEEC3B29AB}" type="slidenum">
              <a:rPr lang="en-AU" smtClean="0"/>
              <a:t>11</a:t>
            </a:fld>
            <a:endParaRPr lang="en-AU"/>
          </a:p>
        </p:txBody>
      </p:sp>
    </p:spTree>
    <p:extLst>
      <p:ext uri="{BB962C8B-B14F-4D97-AF65-F5344CB8AC3E}">
        <p14:creationId xmlns:p14="http://schemas.microsoft.com/office/powerpoint/2010/main" val="369623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solidFill>
                  <a:schemeClr val="tx1"/>
                </a:solidFill>
                <a:effectLst/>
                <a:latin typeface="Arial" pitchFamily="34" charset="0"/>
                <a:ea typeface="Calibri"/>
                <a:cs typeface="Arial" pitchFamily="34" charset="0"/>
              </a:rPr>
              <a:t>The unintended consequences of industrial</a:t>
            </a:r>
            <a:r>
              <a:rPr lang="en-AU" sz="1200" baseline="0" dirty="0" smtClean="0">
                <a:solidFill>
                  <a:schemeClr val="tx1"/>
                </a:solidFill>
                <a:effectLst/>
                <a:latin typeface="Arial" pitchFamily="34" charset="0"/>
                <a:ea typeface="Calibri"/>
                <a:cs typeface="Arial" pitchFamily="34" charset="0"/>
              </a:rPr>
              <a:t> </a:t>
            </a:r>
            <a:r>
              <a:rPr lang="en-AU" sz="1200" dirty="0" smtClean="0">
                <a:solidFill>
                  <a:schemeClr val="tx1"/>
                </a:solidFill>
                <a:effectLst/>
                <a:latin typeface="Arial" pitchFamily="34" charset="0"/>
                <a:ea typeface="Calibri"/>
                <a:cs typeface="Arial" pitchFamily="34" charset="0"/>
              </a:rPr>
              <a:t>food production provide well-recognised features of our global society: environmental degradation, harmful release of greenhouse gas emissions, food borne diseases, obesity and starvation. For</a:t>
            </a:r>
            <a:r>
              <a:rPr lang="en-AU" sz="1200" baseline="0" dirty="0" smtClean="0">
                <a:solidFill>
                  <a:schemeClr val="tx1"/>
                </a:solidFill>
                <a:effectLst/>
                <a:latin typeface="Arial" pitchFamily="34" charset="0"/>
                <a:ea typeface="Calibri"/>
                <a:cs typeface="Arial" pitchFamily="34" charset="0"/>
              </a:rPr>
              <a:t> </a:t>
            </a:r>
            <a:r>
              <a:rPr lang="en-AU" sz="1200" baseline="0" smtClean="0">
                <a:solidFill>
                  <a:schemeClr val="tx1"/>
                </a:solidFill>
                <a:effectLst/>
                <a:latin typeface="Arial" pitchFamily="34" charset="0"/>
                <a:ea typeface="Calibri"/>
                <a:cs typeface="Arial" pitchFamily="34" charset="0"/>
              </a:rPr>
              <a:t>example, i</a:t>
            </a:r>
            <a:r>
              <a:rPr kumimoji="0" lang="en-AU" sz="1200" b="0" i="0" u="none" strike="noStrike" kern="1200" cap="none" spc="0" normalizeH="0" baseline="0" noProof="0" dirty="0" smtClean="0">
                <a:ln>
                  <a:noFill/>
                </a:ln>
                <a:solidFill>
                  <a:prstClr val="black"/>
                </a:solidFill>
                <a:effectLst/>
                <a:uLnTx/>
                <a:uFillTx/>
                <a:latin typeface="Arial" pitchFamily="34" charset="0"/>
                <a:ea typeface="Calibri"/>
                <a:cs typeface="Arial" pitchFamily="34" charset="0"/>
              </a:rPr>
              <a:t>t has been estimated that 25 percent of the emissions produced by people in developed countries can be traced to the food they eat. </a:t>
            </a:r>
            <a:r>
              <a:rPr lang="en-AU" sz="1200" dirty="0" smtClean="0">
                <a:solidFill>
                  <a:schemeClr val="tx1"/>
                </a:solidFill>
                <a:effectLst/>
                <a:latin typeface="Arial" pitchFamily="34" charset="0"/>
                <a:ea typeface="Calibri"/>
                <a:cs typeface="Arial" pitchFamily="34" charset="0"/>
              </a:rPr>
              <a:t>As people have become disconnected to food production and consumption, this</a:t>
            </a:r>
            <a:r>
              <a:rPr lang="en-AU" sz="1200" baseline="0" dirty="0" smtClean="0">
                <a:solidFill>
                  <a:schemeClr val="tx1"/>
                </a:solidFill>
                <a:effectLst/>
                <a:latin typeface="Arial" pitchFamily="34" charset="0"/>
                <a:ea typeface="Calibri"/>
                <a:cs typeface="Arial" pitchFamily="34" charset="0"/>
              </a:rPr>
              <a:t> has condoned eating practices that foster illness, alienation, injustice and</a:t>
            </a:r>
            <a:r>
              <a:rPr lang="en-AU" sz="1200" b="0" baseline="0" dirty="0" smtClean="0">
                <a:solidFill>
                  <a:schemeClr val="tx1"/>
                </a:solidFill>
                <a:effectLst/>
                <a:latin typeface="Arial" pitchFamily="34" charset="0"/>
                <a:ea typeface="Calibri"/>
                <a:cs typeface="Arial" pitchFamily="34" charset="0"/>
              </a:rPr>
              <a:t> degrade </a:t>
            </a:r>
            <a:r>
              <a:rPr lang="en-AU" sz="1200" baseline="0" dirty="0" smtClean="0">
                <a:solidFill>
                  <a:schemeClr val="tx1"/>
                </a:solidFill>
                <a:effectLst/>
                <a:latin typeface="Arial" pitchFamily="34" charset="0"/>
                <a:ea typeface="Calibri"/>
                <a:cs typeface="Arial" pitchFamily="34" charset="0"/>
              </a:rPr>
              <a:t>the environment, animals and people. </a:t>
            </a:r>
          </a:p>
          <a:p>
            <a:endParaRPr lang="en-AU" baseline="0" dirty="0" smtClean="0">
              <a:solidFill>
                <a:schemeClr val="tx1"/>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This is the Barilla Double Pyramid. It provides a unified model of the connection between human and environmental health and well-being. While many studies and government documents provide a similar conclusion, this is a clear illustration of how the foods we are advised to eat more of are generally those with the lowest environment impacts, while those foods we are advised to eat less of are commonly those with the greatest environmental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Consequently, sustainable diets provides us with a wonderful lens for realising the synergies between well-being and living within our ecological limits. </a:t>
            </a:r>
          </a:p>
          <a:p>
            <a:endParaRPr lang="en-AU" baseline="0" dirty="0" smtClean="0">
              <a:solidFill>
                <a:schemeClr val="tx1"/>
              </a:solidFill>
            </a:endParaRPr>
          </a:p>
        </p:txBody>
      </p:sp>
      <p:sp>
        <p:nvSpPr>
          <p:cNvPr id="4" name="Slide Number Placeholder 3"/>
          <p:cNvSpPr>
            <a:spLocks noGrp="1"/>
          </p:cNvSpPr>
          <p:nvPr>
            <p:ph type="sldNum" sz="quarter" idx="10"/>
          </p:nvPr>
        </p:nvSpPr>
        <p:spPr/>
        <p:txBody>
          <a:bodyPr/>
          <a:lstStyle/>
          <a:p>
            <a:fld id="{A8FD7470-5D77-4FFF-948F-4FFEEC3B29AB}" type="slidenum">
              <a:rPr lang="en-AU" smtClean="0"/>
              <a:t>2</a:t>
            </a:fld>
            <a:endParaRPr lang="en-AU"/>
          </a:p>
        </p:txBody>
      </p:sp>
    </p:spTree>
    <p:extLst>
      <p:ext uri="{BB962C8B-B14F-4D97-AF65-F5344CB8AC3E}">
        <p14:creationId xmlns:p14="http://schemas.microsoft.com/office/powerpoint/2010/main" val="2435981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itchFamily="34" charset="0"/>
                <a:ea typeface="+mn-ea"/>
                <a:cs typeface="Arial" pitchFamily="34" charset="0"/>
              </a:rPr>
              <a:t>In 2010, United Nations convened a</a:t>
            </a:r>
            <a:r>
              <a:rPr lang="en-AU" sz="1200" kern="1200" baseline="0" dirty="0" smtClean="0">
                <a:solidFill>
                  <a:schemeClr val="tx1"/>
                </a:solidFill>
                <a:effectLst/>
                <a:latin typeface="Arial" pitchFamily="34" charset="0"/>
                <a:ea typeface="+mn-ea"/>
                <a:cs typeface="Arial" pitchFamily="34" charset="0"/>
              </a:rPr>
              <a:t> </a:t>
            </a:r>
            <a:r>
              <a:rPr lang="en-AU" sz="1200" kern="1200" dirty="0" smtClean="0">
                <a:solidFill>
                  <a:schemeClr val="tx1"/>
                </a:solidFill>
                <a:effectLst/>
                <a:latin typeface="Arial" pitchFamily="34" charset="0"/>
                <a:ea typeface="+mn-ea"/>
                <a:cs typeface="Arial" pitchFamily="34" charset="0"/>
              </a:rPr>
              <a:t>Symposium entitled “Biodiversity and Sustainable Diets”. </a:t>
            </a:r>
          </a:p>
          <a:p>
            <a:endParaRPr lang="en-AU" sz="1200" kern="1200" dirty="0" smtClean="0">
              <a:solidFill>
                <a:schemeClr val="tx1"/>
              </a:solidFill>
              <a:effectLst/>
              <a:latin typeface="Arial" pitchFamily="34" charset="0"/>
              <a:ea typeface="+mn-ea"/>
              <a:cs typeface="Arial" pitchFamily="34" charset="0"/>
            </a:endParaRPr>
          </a:p>
          <a:p>
            <a:r>
              <a:rPr lang="en-AU" sz="1200" kern="1200" dirty="0" smtClean="0">
                <a:solidFill>
                  <a:schemeClr val="tx1"/>
                </a:solidFill>
                <a:effectLst/>
                <a:latin typeface="Arial" pitchFamily="34" charset="0"/>
                <a:ea typeface="+mn-ea"/>
                <a:cs typeface="Arial" pitchFamily="34" charset="0"/>
              </a:rPr>
              <a:t>Definition of a sustainable diet was accepted by</a:t>
            </a:r>
            <a:r>
              <a:rPr lang="en-AU" sz="1200" b="0" kern="1200" dirty="0" smtClean="0">
                <a:solidFill>
                  <a:schemeClr val="tx1"/>
                </a:solidFill>
                <a:effectLst/>
                <a:latin typeface="Arial" pitchFamily="34" charset="0"/>
                <a:ea typeface="+mn-ea"/>
                <a:cs typeface="Arial" pitchFamily="34" charset="0"/>
              </a:rPr>
              <a:t> participants</a:t>
            </a:r>
            <a:r>
              <a:rPr lang="en-AU" sz="1200" b="0" kern="1200" baseline="0" dirty="0" smtClean="0">
                <a:solidFill>
                  <a:schemeClr val="tx1"/>
                </a:solidFill>
                <a:effectLst/>
                <a:latin typeface="Arial" pitchFamily="34" charset="0"/>
                <a:ea typeface="+mn-ea"/>
                <a:cs typeface="Arial" pitchFamily="34" charset="0"/>
              </a:rPr>
              <a:t> at the Conference and so</a:t>
            </a:r>
            <a:r>
              <a:rPr lang="en-AU" sz="1200" b="0" kern="1200" dirty="0" smtClean="0">
                <a:solidFill>
                  <a:schemeClr val="tx1"/>
                </a:solidFill>
                <a:effectLst/>
                <a:latin typeface="Arial" pitchFamily="34" charset="0"/>
                <a:ea typeface="+mn-ea"/>
                <a:cs typeface="Arial" pitchFamily="34" charset="0"/>
              </a:rPr>
              <a:t> at the international level, sustainable </a:t>
            </a:r>
            <a:r>
              <a:rPr lang="en-AU" sz="1200" kern="1200" dirty="0" smtClean="0">
                <a:solidFill>
                  <a:schemeClr val="tx1"/>
                </a:solidFill>
                <a:effectLst/>
                <a:latin typeface="Arial" pitchFamily="34" charset="0"/>
                <a:ea typeface="+mn-ea"/>
                <a:cs typeface="Arial" pitchFamily="34" charset="0"/>
              </a:rPr>
              <a:t>diets are “…</a:t>
            </a:r>
            <a:r>
              <a:rPr lang="en-AU" sz="1200" i="1" kern="1200" dirty="0" smtClean="0">
                <a:solidFill>
                  <a:schemeClr val="tx1"/>
                </a:solidFill>
                <a:effectLst/>
                <a:latin typeface="Arial" pitchFamily="34" charset="0"/>
                <a:ea typeface="+mn-ea"/>
                <a:cs typeface="Arial" pitchFamily="34" charset="0"/>
              </a:rPr>
              <a:t>those diets with low environmental impacts which contribute to food and nutrition security and to healthy life for present and future generations. Sustainable diets are protective and respectful of biodiversity and ecosystems, culturally acceptable, accessible, economically fair and affordable; nutritionally adequate, safe and healthy; while optimizing natural and human resources”.</a:t>
            </a:r>
            <a:r>
              <a:rPr lang="en-AU" sz="1200" kern="1200" dirty="0" smtClean="0">
                <a:solidFill>
                  <a:schemeClr val="tx1"/>
                </a:solidFill>
                <a:effectLst/>
                <a:latin typeface="Arial" pitchFamily="34" charset="0"/>
                <a:ea typeface="+mn-ea"/>
                <a:cs typeface="Arial" pitchFamily="34" charset="0"/>
              </a:rPr>
              <a:t> </a:t>
            </a:r>
          </a:p>
          <a:p>
            <a:pPr marL="0" indent="0">
              <a:buFont typeface="Arial" pitchFamily="34" charset="0"/>
              <a:buNone/>
            </a:pPr>
            <a:endParaRPr lang="en-AU" sz="1200" kern="1200" dirty="0" smtClean="0">
              <a:solidFill>
                <a:schemeClr val="tx1"/>
              </a:solidFill>
              <a:effectLst/>
              <a:latin typeface="Arial" pitchFamily="34" charset="0"/>
              <a:ea typeface="+mn-ea"/>
              <a:cs typeface="Arial" pitchFamily="34" charset="0"/>
            </a:endParaRPr>
          </a:p>
          <a:p>
            <a:pPr marL="0" indent="0">
              <a:buFont typeface="Arial" pitchFamily="34" charset="0"/>
              <a:buNone/>
            </a:pPr>
            <a:r>
              <a:rPr lang="en-AU" sz="1200" kern="1200" dirty="0" smtClean="0">
                <a:solidFill>
                  <a:schemeClr val="tx1"/>
                </a:solidFill>
                <a:effectLst/>
                <a:latin typeface="Arial" pitchFamily="34" charset="0"/>
                <a:ea typeface="+mn-ea"/>
                <a:cs typeface="Arial" pitchFamily="34" charset="0"/>
              </a:rPr>
              <a:t>I</a:t>
            </a:r>
            <a:r>
              <a:rPr lang="en-AU" sz="1200" kern="1200" baseline="0" dirty="0" smtClean="0">
                <a:solidFill>
                  <a:schemeClr val="tx1"/>
                </a:solidFill>
                <a:effectLst/>
                <a:latin typeface="Arial" pitchFamily="34" charset="0"/>
                <a:ea typeface="+mn-ea"/>
                <a:cs typeface="Arial" pitchFamily="34" charset="0"/>
              </a:rPr>
              <a:t> suggest that five</a:t>
            </a:r>
            <a:r>
              <a:rPr lang="en-AU" sz="1200" kern="1200" dirty="0" smtClean="0">
                <a:solidFill>
                  <a:schemeClr val="tx1"/>
                </a:solidFill>
                <a:effectLst/>
                <a:latin typeface="Arial" pitchFamily="34" charset="0"/>
                <a:ea typeface="+mn-ea"/>
                <a:cs typeface="Arial" pitchFamily="34" charset="0"/>
              </a:rPr>
              <a:t> specific components to a sustainable diet exist, based on an</a:t>
            </a:r>
            <a:r>
              <a:rPr lang="en-AU" sz="1200" kern="1200" baseline="0" dirty="0" smtClean="0">
                <a:solidFill>
                  <a:schemeClr val="tx1"/>
                </a:solidFill>
                <a:effectLst/>
                <a:latin typeface="Arial" pitchFamily="34" charset="0"/>
                <a:ea typeface="+mn-ea"/>
                <a:cs typeface="Arial" pitchFamily="34" charset="0"/>
              </a:rPr>
              <a:t> analysis of the literature and empirical studies</a:t>
            </a:r>
            <a:r>
              <a:rPr lang="en-AU" sz="1200" kern="1200" dirty="0" smtClean="0">
                <a:solidFill>
                  <a:schemeClr val="tx1"/>
                </a:solidFill>
                <a:effectLst/>
                <a:latin typeface="Arial" pitchFamily="34" charset="0"/>
                <a:ea typeface="+mn-ea"/>
                <a:cs typeface="Arial" pitchFamily="34" charset="0"/>
              </a:rPr>
              <a:t>. </a:t>
            </a:r>
          </a:p>
          <a:p>
            <a:pPr marL="0" indent="0">
              <a:buFont typeface="Arial" pitchFamily="34" charset="0"/>
              <a:buNone/>
            </a:pPr>
            <a:endParaRPr lang="en-AU" sz="1200" kern="1200" dirty="0" smtClean="0">
              <a:solidFill>
                <a:schemeClr val="tx1"/>
              </a:solidFill>
              <a:effectLst/>
              <a:latin typeface="Arial" pitchFamily="34" charset="0"/>
              <a:ea typeface="+mn-ea"/>
              <a:cs typeface="Arial" pitchFamily="34" charset="0"/>
            </a:endParaRPr>
          </a:p>
          <a:p>
            <a:pPr marL="0" indent="0">
              <a:buFont typeface="Arial" pitchFamily="34" charset="0"/>
              <a:buNone/>
            </a:pPr>
            <a:r>
              <a:rPr lang="en-AU" sz="1200" kern="1200" dirty="0" smtClean="0">
                <a:solidFill>
                  <a:schemeClr val="tx1"/>
                </a:solidFill>
                <a:effectLst/>
                <a:latin typeface="Arial" pitchFamily="34" charset="0"/>
                <a:ea typeface="+mn-ea"/>
                <a:cs typeface="Arial" pitchFamily="34" charset="0"/>
              </a:rPr>
              <a:t>A sustainable diet is:</a:t>
            </a:r>
            <a:r>
              <a:rPr lang="en-AU" sz="1200" kern="1200" baseline="0" dirty="0" smtClean="0">
                <a:solidFill>
                  <a:schemeClr val="tx1"/>
                </a:solidFill>
                <a:effectLst/>
                <a:latin typeface="Arial" pitchFamily="34" charset="0"/>
                <a:ea typeface="+mn-ea"/>
                <a:cs typeface="Arial" pitchFamily="34" charset="0"/>
              </a:rPr>
              <a:t> </a:t>
            </a:r>
            <a:endParaRPr lang="en-AU" sz="1200" kern="1200" dirty="0" smtClean="0">
              <a:solidFill>
                <a:schemeClr val="tx1"/>
              </a:solidFill>
              <a:effectLst/>
              <a:latin typeface="Arial" pitchFamily="34" charset="0"/>
              <a:ea typeface="+mn-ea"/>
              <a:cs typeface="Arial" pitchFamily="34" charset="0"/>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AU" sz="1200" kern="1200" dirty="0" smtClean="0">
                <a:solidFill>
                  <a:schemeClr val="tx1"/>
                </a:solidFill>
                <a:effectLst/>
                <a:latin typeface="Arial" pitchFamily="34" charset="0"/>
                <a:ea typeface="+mn-ea"/>
                <a:cs typeface="Arial" pitchFamily="34" charset="0"/>
              </a:rPr>
              <a:t>Plant-based not meat-based</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AU" sz="1200" kern="1200" dirty="0" smtClean="0">
                <a:solidFill>
                  <a:schemeClr val="tx1"/>
                </a:solidFill>
                <a:effectLst/>
                <a:latin typeface="Arial" pitchFamily="34" charset="0"/>
                <a:ea typeface="+mn-ea"/>
                <a:cs typeface="Arial" pitchFamily="34" charset="0"/>
              </a:rPr>
              <a:t>An extensive body of work shows that meat-based diets require more energy, land and water resources than a plant-based diet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AU" sz="1200" dirty="0" smtClean="0">
                <a:solidFill>
                  <a:schemeClr val="tx1"/>
                </a:solidFill>
                <a:effectLst/>
                <a:latin typeface="Arial" pitchFamily="34" charset="0"/>
                <a:ea typeface="Calibri"/>
                <a:cs typeface="Arial" pitchFamily="34" charset="0"/>
              </a:rPr>
              <a:t>Moreover, epidemiological studies generally find that vegetarian and low-meat diets are </a:t>
            </a:r>
            <a:r>
              <a:rPr lang="en-AU" sz="1200" dirty="0" smtClean="0">
                <a:solidFill>
                  <a:schemeClr val="tx1"/>
                </a:solidFill>
                <a:effectLst/>
                <a:latin typeface="Arial" pitchFamily="34" charset="0"/>
                <a:ea typeface="Times New Roman"/>
                <a:cs typeface="Arial" pitchFamily="34" charset="0"/>
              </a:rPr>
              <a:t>associated with, for example, reduced risk of diseases including cancer, coronary heart disease and diabetes. </a:t>
            </a:r>
            <a:endParaRPr lang="en-AU" sz="1200" kern="1200" dirty="0" smtClean="0">
              <a:solidFill>
                <a:schemeClr val="tx1"/>
              </a:solidFill>
              <a:effectLst/>
              <a:latin typeface="Arial" pitchFamily="34" charset="0"/>
              <a:ea typeface="+mn-ea"/>
              <a:cs typeface="Arial" pitchFamily="34" charset="0"/>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AU" sz="1200" kern="1200" baseline="0" dirty="0" smtClean="0">
                <a:solidFill>
                  <a:schemeClr val="tx1"/>
                </a:solidFill>
                <a:effectLst/>
                <a:latin typeface="Arial" pitchFamily="34" charset="0"/>
                <a:ea typeface="+mn-ea"/>
                <a:cs typeface="Arial" pitchFamily="34" charset="0"/>
              </a:rPr>
              <a:t>Unprocessed, minimally processed or processed in a resource- efficient manner</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AU" sz="1200" dirty="0" smtClean="0">
                <a:solidFill>
                  <a:schemeClr val="tx1"/>
                </a:solidFill>
                <a:effectLst/>
                <a:latin typeface="Arial" pitchFamily="34" charset="0"/>
                <a:ea typeface="Times New Roman"/>
                <a:cs typeface="Arial" pitchFamily="34" charset="0"/>
              </a:rPr>
              <a:t>Evidence has long revealed a strong causal link between the rates of inexpensive, energy-dense, processed food consumption to the rates of poverty, food insecurity, obesity and environmental degradation</a:t>
            </a:r>
            <a:endParaRPr lang="en-AU" sz="1200" kern="1200" baseline="0" dirty="0" smtClean="0">
              <a:solidFill>
                <a:schemeClr val="tx1"/>
              </a:solidFill>
              <a:effectLst/>
              <a:latin typeface="Arial" pitchFamily="34" charset="0"/>
              <a:ea typeface="+mn-ea"/>
              <a:cs typeface="Arial" pitchFamily="34" charset="0"/>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AU" sz="1200" kern="1200" baseline="0" dirty="0" smtClean="0">
                <a:solidFill>
                  <a:schemeClr val="tx1"/>
                </a:solidFill>
                <a:effectLst/>
                <a:latin typeface="Arial" pitchFamily="34" charset="0"/>
                <a:ea typeface="+mn-ea"/>
                <a:cs typeface="Arial" pitchFamily="34" charset="0"/>
              </a:rPr>
              <a:t>Plant diverse</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US" sz="1200" dirty="0" err="1" smtClean="0">
                <a:solidFill>
                  <a:schemeClr val="tx1"/>
                </a:solidFill>
                <a:effectLst/>
                <a:latin typeface="Arial" pitchFamily="34" charset="0"/>
                <a:ea typeface="Times New Roman"/>
                <a:cs typeface="Arial" pitchFamily="34" charset="0"/>
              </a:rPr>
              <a:t>Tt</a:t>
            </a:r>
            <a:r>
              <a:rPr lang="en-US" sz="1200" dirty="0" smtClean="0">
                <a:solidFill>
                  <a:schemeClr val="tx1"/>
                </a:solidFill>
                <a:effectLst/>
                <a:latin typeface="Arial" pitchFamily="34" charset="0"/>
                <a:ea typeface="Times New Roman"/>
                <a:cs typeface="Arial" pitchFamily="34" charset="0"/>
              </a:rPr>
              <a:t> is widely agreed that the industrial agriculture practice of limiting crop and animal breeds for mass production has resulted in the degradation of biodiversity, including species loss and the simplification of human diets</a:t>
            </a:r>
            <a:endParaRPr lang="en-AU" sz="1200" kern="1200" baseline="0" dirty="0" smtClean="0">
              <a:solidFill>
                <a:schemeClr val="tx1"/>
              </a:solidFill>
              <a:effectLst/>
              <a:latin typeface="Arial" pitchFamily="34" charset="0"/>
              <a:ea typeface="+mn-ea"/>
              <a:cs typeface="Arial" pitchFamily="34" charset="0"/>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AutoNum type="arabicPeriod"/>
              <a:tabLst/>
              <a:defRPr/>
            </a:pPr>
            <a:r>
              <a:rPr lang="en-US" sz="1200" dirty="0" smtClean="0">
                <a:solidFill>
                  <a:schemeClr val="tx1"/>
                </a:solidFill>
                <a:effectLst/>
                <a:latin typeface="Arial" pitchFamily="34" charset="0"/>
                <a:ea typeface="Times New Roman"/>
                <a:cs typeface="Arial" pitchFamily="34" charset="0"/>
              </a:rPr>
              <a:t>Culturally appropriate, safe and tasty: </a:t>
            </a:r>
          </a:p>
          <a:p>
            <a:pPr marL="457200" lvl="1" indent="0">
              <a:spcAft>
                <a:spcPts val="0"/>
              </a:spcAft>
              <a:buFont typeface="Arial" pitchFamily="34" charset="0"/>
              <a:buNone/>
            </a:pPr>
            <a:r>
              <a:rPr lang="en-US" sz="1200" dirty="0" smtClean="0">
                <a:solidFill>
                  <a:schemeClr val="tx1"/>
                </a:solidFill>
                <a:effectLst/>
                <a:latin typeface="Arial" pitchFamily="34" charset="0"/>
                <a:ea typeface="Times New Roman"/>
                <a:cs typeface="Arial" pitchFamily="34" charset="0"/>
              </a:rPr>
              <a:t>5. Secure:</a:t>
            </a:r>
            <a:r>
              <a:rPr lang="en-US" sz="1200" baseline="0" dirty="0" smtClean="0">
                <a:solidFill>
                  <a:schemeClr val="tx1"/>
                </a:solidFill>
                <a:effectLst/>
                <a:latin typeface="Arial" pitchFamily="34" charset="0"/>
                <a:ea typeface="Times New Roman"/>
                <a:cs typeface="Arial" pitchFamily="34" charset="0"/>
              </a:rPr>
              <a:t> in terms of being stable, available, accessible and used in a beneficial way for health and environment. </a:t>
            </a:r>
            <a:endParaRPr lang="en-US" sz="1200" dirty="0" smtClean="0">
              <a:solidFill>
                <a:schemeClr val="tx1"/>
              </a:solidFill>
              <a:effectLst/>
              <a:latin typeface="Arial" pitchFamily="34" charset="0"/>
              <a:ea typeface="Times New Roman"/>
              <a:cs typeface="Arial" pitchFamily="34" charset="0"/>
            </a:endParaRPr>
          </a:p>
          <a:p>
            <a:pPr marL="1085850" lvl="2" indent="-171450">
              <a:spcAft>
                <a:spcPts val="0"/>
              </a:spcAft>
              <a:buFont typeface="Arial" pitchFamily="34" charset="0"/>
              <a:buChar char="•"/>
            </a:pPr>
            <a:endParaRPr lang="en-US" sz="1200" dirty="0" smtClean="0">
              <a:solidFill>
                <a:srgbClr val="000000"/>
              </a:solidFill>
              <a:effectLst/>
              <a:latin typeface="Arial"/>
              <a:ea typeface="Times New Roman"/>
            </a:endParaRPr>
          </a:p>
          <a:p>
            <a:pPr marL="914400" marR="0" lvl="2"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solidFill>
                <a:srgbClr val="000000"/>
              </a:solidFill>
              <a:effectLst/>
              <a:latin typeface="Arial"/>
              <a:ea typeface="Times New Roman"/>
            </a:endParaRPr>
          </a:p>
        </p:txBody>
      </p:sp>
      <p:sp>
        <p:nvSpPr>
          <p:cNvPr id="4" name="Slide Number Placeholder 3"/>
          <p:cNvSpPr>
            <a:spLocks noGrp="1"/>
          </p:cNvSpPr>
          <p:nvPr>
            <p:ph type="sldNum" sz="quarter" idx="10"/>
          </p:nvPr>
        </p:nvSpPr>
        <p:spPr/>
        <p:txBody>
          <a:bodyPr/>
          <a:lstStyle/>
          <a:p>
            <a:fld id="{A8FD7470-5D77-4FFF-948F-4FFEEC3B29AB}" type="slidenum">
              <a:rPr lang="en-AU" smtClean="0"/>
              <a:t>3</a:t>
            </a:fld>
            <a:endParaRPr lang="en-AU"/>
          </a:p>
        </p:txBody>
      </p:sp>
    </p:spTree>
    <p:extLst>
      <p:ext uri="{BB962C8B-B14F-4D97-AF65-F5344CB8AC3E}">
        <p14:creationId xmlns:p14="http://schemas.microsoft.com/office/powerpoint/2010/main" val="405409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aseline="0" dirty="0" smtClean="0">
                <a:solidFill>
                  <a:schemeClr val="tx1"/>
                </a:solidFill>
                <a:effectLst/>
                <a:latin typeface="Arial" pitchFamily="34" charset="0"/>
                <a:ea typeface="Times New Roman"/>
                <a:cs typeface="Arial" pitchFamily="34" charset="0"/>
              </a:rPr>
              <a:t>By way of application of these components, I determined that the average Australian diet is unsustainable- example of Australians not living within their ecological limits. </a:t>
            </a:r>
          </a:p>
          <a:p>
            <a:endParaRPr lang="en-AU" sz="1200" baseline="0" dirty="0" smtClean="0">
              <a:solidFill>
                <a:schemeClr val="tx1"/>
              </a:solidFill>
              <a:effectLst/>
              <a:latin typeface="Arial" pitchFamily="34" charset="0"/>
              <a:ea typeface="Times New Roman"/>
              <a:cs typeface="Arial" pitchFamily="34" charset="0"/>
            </a:endParaRPr>
          </a:p>
          <a:p>
            <a:pPr marL="171450" indent="-171450">
              <a:buFont typeface="Arial" pitchFamily="34" charset="0"/>
              <a:buChar char="•"/>
            </a:pPr>
            <a:r>
              <a:rPr lang="en-AU" sz="1200" baseline="0" dirty="0" smtClean="0">
                <a:solidFill>
                  <a:schemeClr val="tx1"/>
                </a:solidFill>
                <a:effectLst/>
                <a:latin typeface="Arial" pitchFamily="34" charset="0"/>
                <a:ea typeface="Times New Roman"/>
                <a:cs typeface="Arial" pitchFamily="34" charset="0"/>
              </a:rPr>
              <a:t>Australia </a:t>
            </a:r>
            <a:r>
              <a:rPr lang="en-AU" sz="1200" b="1" baseline="0" dirty="0" smtClean="0">
                <a:solidFill>
                  <a:schemeClr val="tx1"/>
                </a:solidFill>
                <a:effectLst/>
                <a:latin typeface="Arial" pitchFamily="34" charset="0"/>
                <a:ea typeface="Times New Roman"/>
                <a:cs typeface="Arial" pitchFamily="34" charset="0"/>
              </a:rPr>
              <a:t>does not meet recommended </a:t>
            </a:r>
            <a:r>
              <a:rPr lang="en-AU" sz="1200" baseline="0" dirty="0" smtClean="0">
                <a:solidFill>
                  <a:schemeClr val="tx1"/>
                </a:solidFill>
                <a:effectLst/>
                <a:latin typeface="Arial" pitchFamily="34" charset="0"/>
                <a:ea typeface="Times New Roman"/>
                <a:cs typeface="Arial" pitchFamily="34" charset="0"/>
              </a:rPr>
              <a:t>vegetable or fruit consumption levels, and is one of the top meat- consuming countries. </a:t>
            </a:r>
          </a:p>
          <a:p>
            <a:pPr marL="0" indent="0">
              <a:buFont typeface="Arial" pitchFamily="34" charset="0"/>
              <a:buNone/>
            </a:pPr>
            <a:endParaRPr lang="en-AU" sz="1200" baseline="0" dirty="0" smtClean="0">
              <a:solidFill>
                <a:schemeClr val="tx1"/>
              </a:solidFill>
              <a:effectLst/>
              <a:latin typeface="Arial" pitchFamily="34" charset="0"/>
              <a:ea typeface="Times New Roman"/>
              <a:cs typeface="Arial" pitchFamily="34" charset="0"/>
            </a:endParaRPr>
          </a:p>
          <a:p>
            <a:pPr marL="171450" indent="-171450">
              <a:buFont typeface="Arial" pitchFamily="34" charset="0"/>
              <a:buChar char="•"/>
            </a:pPr>
            <a:r>
              <a:rPr lang="en-AU" sz="1200" baseline="0" dirty="0" smtClean="0">
                <a:solidFill>
                  <a:schemeClr val="tx1"/>
                </a:solidFill>
                <a:effectLst/>
                <a:latin typeface="Arial" pitchFamily="34" charset="0"/>
                <a:ea typeface="Times New Roman"/>
                <a:cs typeface="Arial" pitchFamily="34" charset="0"/>
              </a:rPr>
              <a:t>Australians consume comparatively high levels of manufactured or processed foods: Each year the Australian food industry is importing a larger volume of food ingredients and processed foods.</a:t>
            </a:r>
          </a:p>
          <a:p>
            <a:pPr marL="0" indent="0">
              <a:buFont typeface="Arial" pitchFamily="34" charset="0"/>
              <a:buNone/>
            </a:pPr>
            <a:endParaRPr lang="en-AU" sz="1200" baseline="0" dirty="0" smtClean="0">
              <a:solidFill>
                <a:schemeClr val="tx1"/>
              </a:solidFill>
              <a:effectLst/>
              <a:latin typeface="Arial" pitchFamily="34" charset="0"/>
              <a:ea typeface="Times New Roman"/>
              <a:cs typeface="Arial" pitchFamily="34" charset="0"/>
            </a:endParaRPr>
          </a:p>
          <a:p>
            <a:pPr marL="171450" indent="-171450">
              <a:buFont typeface="Arial" pitchFamily="34" charset="0"/>
              <a:buChar char="•"/>
            </a:pPr>
            <a:r>
              <a:rPr lang="en-AU" sz="1200" baseline="0" dirty="0" smtClean="0">
                <a:solidFill>
                  <a:schemeClr val="tx1"/>
                </a:solidFill>
                <a:effectLst/>
                <a:latin typeface="Arial" pitchFamily="34" charset="0"/>
                <a:cs typeface="Arial" pitchFamily="34" charset="0"/>
              </a:rPr>
              <a:t>Australian diets do not support biodiversity or micronutrient sufficiency: e.g. </a:t>
            </a:r>
            <a:r>
              <a:rPr lang="en-AU" sz="1200" kern="1200" dirty="0" smtClean="0">
                <a:solidFill>
                  <a:schemeClr val="tx1"/>
                </a:solidFill>
                <a:effectLst/>
                <a:latin typeface="Arial" pitchFamily="34" charset="0"/>
                <a:ea typeface="+mn-ea"/>
                <a:cs typeface="Arial" pitchFamily="34" charset="0"/>
              </a:rPr>
              <a:t>Australian Nutrition Surveys consistently reveals insufficient intake of foods from the key food groups is widespread. 1995 nutrition survey showed that half of males aged 12 to 44 and one third of children had inadequate consumption of iron, zinc, magnesium and calcium.</a:t>
            </a:r>
            <a:r>
              <a:rPr lang="en-AU" sz="1200" kern="1200" baseline="0" dirty="0" smtClean="0">
                <a:solidFill>
                  <a:schemeClr val="tx1"/>
                </a:solidFill>
                <a:effectLst/>
                <a:latin typeface="Arial" pitchFamily="34" charset="0"/>
                <a:ea typeface="+mn-ea"/>
                <a:cs typeface="Arial" pitchFamily="34" charset="0"/>
              </a:rPr>
              <a:t> </a:t>
            </a:r>
          </a:p>
          <a:p>
            <a:pPr marL="0" indent="0">
              <a:buFont typeface="Arial" pitchFamily="34" charset="0"/>
              <a:buNone/>
            </a:pPr>
            <a:endParaRPr lang="en-AU" sz="1200" kern="1200" baseline="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AU" sz="1200" kern="1200" baseline="0" dirty="0" smtClean="0">
                <a:solidFill>
                  <a:schemeClr val="tx1"/>
                </a:solidFill>
                <a:effectLst/>
                <a:latin typeface="Arial" pitchFamily="34" charset="0"/>
                <a:ea typeface="+mn-ea"/>
                <a:cs typeface="Arial" pitchFamily="34" charset="0"/>
              </a:rPr>
              <a:t>Australian eating patterns disengage with Indigenous culture: Australia does not have a national cuisine. Yet, Indigenous foods are generally healthy and sustainable- native to Australia, low waste.</a:t>
            </a:r>
          </a:p>
          <a:p>
            <a:pPr marL="0" indent="0">
              <a:buFont typeface="Arial" pitchFamily="34" charset="0"/>
              <a:buNone/>
            </a:pPr>
            <a:endParaRPr lang="en-AU" sz="1200" kern="1200" baseline="0" dirty="0" smtClean="0">
              <a:solidFill>
                <a:schemeClr val="tx1"/>
              </a:solidFill>
              <a:effectLst/>
              <a:latin typeface="Arial" pitchFamily="34" charset="0"/>
              <a:ea typeface="+mn-ea"/>
              <a:cs typeface="Arial" pitchFamily="34" charset="0"/>
            </a:endParaRPr>
          </a:p>
          <a:p>
            <a:pPr marL="171450" indent="-171450">
              <a:buFont typeface="Arial" pitchFamily="34" charset="0"/>
              <a:buChar char="•"/>
            </a:pPr>
            <a:r>
              <a:rPr lang="en-AU" sz="1200" kern="1200" baseline="0" dirty="0" smtClean="0">
                <a:solidFill>
                  <a:schemeClr val="tx1"/>
                </a:solidFill>
                <a:effectLst/>
                <a:latin typeface="Arial" pitchFamily="34" charset="0"/>
                <a:ea typeface="+mn-ea"/>
                <a:cs typeface="Arial" pitchFamily="34" charset="0"/>
              </a:rPr>
              <a:t>Australian diets may not be </a:t>
            </a:r>
            <a:r>
              <a:rPr lang="en-AU" sz="1200" b="0" kern="1200" baseline="0" dirty="0" smtClean="0">
                <a:solidFill>
                  <a:schemeClr val="tx1"/>
                </a:solidFill>
                <a:effectLst/>
                <a:latin typeface="Arial" pitchFamily="34" charset="0"/>
                <a:ea typeface="+mn-ea"/>
                <a:cs typeface="Arial" pitchFamily="34" charset="0"/>
              </a:rPr>
              <a:t>food secure: Yes, Australia has adequate quantities of high-quality food when supplied by both domestic production and imports. But food security is a broader concept that incorporates stability and the use of food.  A growing body of work acknowledges that Australia will have increasing levels of food insecurity caused by climate change driven disruptions in supply chain. </a:t>
            </a:r>
          </a:p>
          <a:p>
            <a:pPr marL="628650" lvl="1" indent="-171450">
              <a:buFont typeface="Arial" pitchFamily="34" charset="0"/>
              <a:buChar char="•"/>
            </a:pPr>
            <a:r>
              <a:rPr lang="en-AU" sz="1200" dirty="0" smtClean="0">
                <a:solidFill>
                  <a:schemeClr val="tx1"/>
                </a:solidFill>
                <a:effectLst/>
                <a:latin typeface="Arial" pitchFamily="34" charset="0"/>
                <a:ea typeface="Times New Roman"/>
                <a:cs typeface="Arial" pitchFamily="34" charset="0"/>
              </a:rPr>
              <a:t>A recent, critical piece of work by Ramsey and</a:t>
            </a:r>
            <a:r>
              <a:rPr lang="en-AU" sz="1200" baseline="0" dirty="0" smtClean="0">
                <a:solidFill>
                  <a:schemeClr val="tx1"/>
                </a:solidFill>
                <a:effectLst/>
                <a:latin typeface="Arial" pitchFamily="34" charset="0"/>
                <a:ea typeface="Times New Roman"/>
                <a:cs typeface="Arial" pitchFamily="34" charset="0"/>
              </a:rPr>
              <a:t> others</a:t>
            </a:r>
            <a:r>
              <a:rPr lang="en-AU" sz="1200" dirty="0" smtClean="0">
                <a:solidFill>
                  <a:schemeClr val="tx1"/>
                </a:solidFill>
                <a:effectLst/>
                <a:latin typeface="Arial" pitchFamily="34" charset="0"/>
                <a:ea typeface="Times New Roman"/>
                <a:cs typeface="Arial" pitchFamily="34" charset="0"/>
              </a:rPr>
              <a:t> involved a mail survey in disadvantaged suburbs of Brisbane. It found that one in four households were food insecure. In this context, food insecurity was strongly associated with a lack of money to buy food.</a:t>
            </a:r>
            <a:r>
              <a:rPr lang="en-AU" sz="1200" baseline="30000" dirty="0" smtClean="0">
                <a:solidFill>
                  <a:schemeClr val="tx1"/>
                </a:solidFill>
                <a:effectLst/>
                <a:latin typeface="Arial" pitchFamily="34" charset="0"/>
                <a:ea typeface="Times New Roman"/>
                <a:cs typeface="Arial" pitchFamily="34" charset="0"/>
              </a:rPr>
              <a:t> </a:t>
            </a:r>
            <a:r>
              <a:rPr lang="en-AU" sz="1200" dirty="0" smtClean="0">
                <a:solidFill>
                  <a:schemeClr val="tx1"/>
                </a:solidFill>
                <a:effectLst/>
                <a:latin typeface="Arial" pitchFamily="34" charset="0"/>
                <a:ea typeface="Times New Roman"/>
                <a:cs typeface="Arial" pitchFamily="34" charset="0"/>
              </a:rPr>
              <a:t>Food insecurity specifically was found to be causally related to poorer general health, increased risk of depression and more frequent hospitalisations. </a:t>
            </a:r>
            <a:endParaRPr lang="en-AU" sz="1200" dirty="0" smtClean="0">
              <a:solidFill>
                <a:schemeClr val="tx1"/>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8FD7470-5D77-4FFF-948F-4FFEEC3B29AB}" type="slidenum">
              <a:rPr lang="en-AU" smtClean="0"/>
              <a:t>4</a:t>
            </a:fld>
            <a:endParaRPr lang="en-AU"/>
          </a:p>
        </p:txBody>
      </p:sp>
    </p:spTree>
    <p:extLst>
      <p:ext uri="{BB962C8B-B14F-4D97-AF65-F5344CB8AC3E}">
        <p14:creationId xmlns:p14="http://schemas.microsoft.com/office/powerpoint/2010/main" val="28610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solidFill>
                  <a:schemeClr val="tx1"/>
                </a:solidFill>
                <a:effectLst/>
                <a:latin typeface="Arial" pitchFamily="34" charset="0"/>
                <a:ea typeface="Times New Roman"/>
                <a:cs typeface="Arial" pitchFamily="34" charset="0"/>
              </a:rPr>
              <a:t>In response to unsustainable dietary patterns the Australian government has created or commissioned numerous reports, initiatives and public campaigns generally targeting overweight or obese individuals:</a:t>
            </a:r>
          </a:p>
          <a:p>
            <a:endParaRPr lang="en-AU" sz="1200" dirty="0" smtClean="0">
              <a:solidFill>
                <a:schemeClr val="tx1"/>
              </a:solidFill>
              <a:effectLst/>
              <a:latin typeface="Arial" pitchFamily="34" charset="0"/>
              <a:ea typeface="Times New Roman"/>
              <a:cs typeface="Arial" pitchFamily="34" charset="0"/>
            </a:endParaRPr>
          </a:p>
          <a:p>
            <a:pPr marL="171450" indent="-171450">
              <a:buFont typeface="Arial" pitchFamily="34" charset="0"/>
              <a:buChar char="•"/>
            </a:pPr>
            <a:r>
              <a:rPr lang="en-AU" sz="1200" dirty="0" smtClean="0">
                <a:solidFill>
                  <a:schemeClr val="tx1"/>
                </a:solidFill>
                <a:effectLst/>
                <a:latin typeface="Arial" pitchFamily="34" charset="0"/>
                <a:ea typeface="Times New Roman"/>
                <a:cs typeface="Arial" pitchFamily="34" charset="0"/>
              </a:rPr>
              <a:t>Example of Marketing campaigns:</a:t>
            </a:r>
          </a:p>
          <a:p>
            <a:endParaRPr lang="en-AU" sz="1200" dirty="0" smtClean="0">
              <a:solidFill>
                <a:schemeClr val="tx1"/>
              </a:solidFill>
              <a:effectLst/>
              <a:latin typeface="Arial" pitchFamily="34" charset="0"/>
              <a:cs typeface="Arial" pitchFamily="34" charset="0"/>
            </a:endParaRPr>
          </a:p>
          <a:p>
            <a:pPr marL="628650" lvl="1" indent="-171450">
              <a:buFont typeface="Arial" pitchFamily="34" charset="0"/>
              <a:buChar char="•"/>
            </a:pPr>
            <a:r>
              <a:rPr lang="en-AU" sz="1200" dirty="0" smtClean="0">
                <a:solidFill>
                  <a:schemeClr val="tx1"/>
                </a:solidFill>
                <a:effectLst/>
                <a:latin typeface="Arial" pitchFamily="34" charset="0"/>
                <a:cs typeface="Arial" pitchFamily="34" charset="0"/>
              </a:rPr>
              <a:t>Marketing</a:t>
            </a:r>
            <a:r>
              <a:rPr lang="en-AU" sz="1200" baseline="0" dirty="0" smtClean="0">
                <a:solidFill>
                  <a:schemeClr val="tx1"/>
                </a:solidFill>
                <a:effectLst/>
                <a:latin typeface="Arial" pitchFamily="34" charset="0"/>
                <a:cs typeface="Arial" pitchFamily="34" charset="0"/>
              </a:rPr>
              <a:t> campaign ‘Measure up’ started in 2010, ai</a:t>
            </a:r>
            <a:r>
              <a:rPr lang="en-AU" sz="1200" b="0" baseline="0" dirty="0" smtClean="0">
                <a:solidFill>
                  <a:schemeClr val="tx1"/>
                </a:solidFill>
                <a:effectLst/>
                <a:latin typeface="Arial" pitchFamily="34" charset="0"/>
                <a:cs typeface="Arial" pitchFamily="34" charset="0"/>
              </a:rPr>
              <a:t>med at 25-50 year olds, based on evidence that weight around the waist can impact health. Has the objective of providing information about maintaining a healthy weight + providing easy to follow tips and guidelines to help people reduce their waist measurement. </a:t>
            </a:r>
          </a:p>
          <a:p>
            <a:pPr marL="628650" lvl="1" indent="-171450">
              <a:buFont typeface="Arial" pitchFamily="34" charset="0"/>
              <a:buChar char="•"/>
            </a:pPr>
            <a:r>
              <a:rPr lang="en-AU" sz="1200" b="0" baseline="0" dirty="0" smtClean="0">
                <a:solidFill>
                  <a:schemeClr val="tx1"/>
                </a:solidFill>
                <a:effectLst/>
                <a:latin typeface="Arial" pitchFamily="34" charset="0"/>
                <a:cs typeface="Arial" pitchFamily="34" charset="0"/>
              </a:rPr>
              <a:t>“Swap it Don’t Stop It” campaign: features a blue balloon man whose belly as ballooned. He is swapping things for ‘healthier choices’ </a:t>
            </a:r>
            <a:r>
              <a:rPr lang="en-AU" sz="1200" b="1" baseline="0" dirty="0" smtClean="0">
                <a:solidFill>
                  <a:schemeClr val="tx1"/>
                </a:solidFill>
                <a:effectLst/>
                <a:latin typeface="Arial" pitchFamily="34" charset="0"/>
                <a:cs typeface="Arial" pitchFamily="34" charset="0"/>
              </a:rPr>
              <a:t>to, in Eric’s words</a:t>
            </a:r>
            <a:r>
              <a:rPr lang="en-AU" sz="1200" b="0" baseline="0" dirty="0" smtClean="0">
                <a:solidFill>
                  <a:schemeClr val="tx1"/>
                </a:solidFill>
                <a:effectLst/>
                <a:latin typeface="Arial" pitchFamily="34" charset="0"/>
                <a:cs typeface="Arial" pitchFamily="34" charset="0"/>
              </a:rPr>
              <a:t>, ‘loose my belly without losing all the things I </a:t>
            </a:r>
            <a:r>
              <a:rPr lang="en-AU" sz="1200" baseline="0" dirty="0" smtClean="0">
                <a:solidFill>
                  <a:schemeClr val="tx1"/>
                </a:solidFill>
                <a:effectLst/>
                <a:latin typeface="Arial" pitchFamily="34" charset="0"/>
                <a:cs typeface="Arial" pitchFamily="34" charset="0"/>
              </a:rPr>
              <a:t>love’. Basically promotes lifestyle choices that are based around </a:t>
            </a:r>
            <a:r>
              <a:rPr lang="en-AU" sz="1200" b="1" baseline="0" dirty="0" smtClean="0">
                <a:solidFill>
                  <a:schemeClr val="tx1"/>
                </a:solidFill>
                <a:effectLst/>
                <a:latin typeface="Arial" pitchFamily="34" charset="0"/>
                <a:cs typeface="Arial" pitchFamily="34" charset="0"/>
              </a:rPr>
              <a:t>eating less, eating home-made food and doing physical exercise. </a:t>
            </a:r>
          </a:p>
          <a:p>
            <a:pPr marL="0" lvl="0" indent="0">
              <a:buFont typeface="Arial" pitchFamily="34" charset="0"/>
              <a:buNone/>
            </a:pPr>
            <a:endParaRPr lang="en-AU" sz="1200" baseline="0" dirty="0" smtClean="0">
              <a:solidFill>
                <a:schemeClr val="tx1"/>
              </a:solidFill>
              <a:effectLst/>
              <a:latin typeface="Arial" pitchFamily="34" charset="0"/>
              <a:cs typeface="Arial" pitchFamily="34" charset="0"/>
            </a:endParaRPr>
          </a:p>
          <a:p>
            <a:pPr marL="171450" lvl="0" indent="-171450">
              <a:buFont typeface="Arial" pitchFamily="34" charset="0"/>
              <a:buChar char="•"/>
            </a:pPr>
            <a:r>
              <a:rPr lang="en-AU" sz="1200" baseline="0" dirty="0" smtClean="0">
                <a:solidFill>
                  <a:schemeClr val="tx1"/>
                </a:solidFill>
                <a:effectLst/>
                <a:latin typeface="Arial" pitchFamily="34" charset="0"/>
                <a:cs typeface="Arial" pitchFamily="34" charset="0"/>
              </a:rPr>
              <a:t>Example of public-private collaborative approaches:</a:t>
            </a:r>
          </a:p>
          <a:p>
            <a:pPr marL="0" lvl="0" indent="0">
              <a:buFont typeface="Arial" pitchFamily="34" charset="0"/>
              <a:buNone/>
            </a:pPr>
            <a:endParaRPr lang="en-AU" sz="1200" baseline="0" dirty="0" smtClean="0">
              <a:solidFill>
                <a:schemeClr val="tx1"/>
              </a:solidFill>
              <a:effectLst/>
              <a:latin typeface="Arial" pitchFamily="34" charset="0"/>
              <a:cs typeface="Arial" pitchFamily="34" charset="0"/>
            </a:endParaRPr>
          </a:p>
          <a:p>
            <a:pPr marL="628650" lvl="1" indent="-171450">
              <a:buFont typeface="Arial" pitchFamily="34" charset="0"/>
              <a:buChar char="•"/>
            </a:pPr>
            <a:r>
              <a:rPr lang="en-AU" sz="1200" baseline="0" dirty="0" smtClean="0">
                <a:solidFill>
                  <a:schemeClr val="tx1"/>
                </a:solidFill>
                <a:effectLst/>
                <a:latin typeface="Arial" pitchFamily="34" charset="0"/>
                <a:cs typeface="Arial" pitchFamily="34" charset="0"/>
              </a:rPr>
              <a:t>Food and Health Dialogue- non-regulatory medium for collaborative action between Government and leading food manufactures and retailers- agreed to set targets to reduce salt in particular products. </a:t>
            </a:r>
          </a:p>
          <a:p>
            <a:pPr marL="457200" lvl="1" indent="0">
              <a:buFont typeface="Arial" pitchFamily="34" charset="0"/>
              <a:buNone/>
            </a:pPr>
            <a:endParaRPr lang="en-AU" sz="1200" baseline="0" dirty="0" smtClean="0">
              <a:solidFill>
                <a:schemeClr val="tx1"/>
              </a:solidFill>
              <a:effectLst/>
              <a:latin typeface="Arial" pitchFamily="34" charset="0"/>
              <a:cs typeface="Arial" pitchFamily="34" charset="0"/>
            </a:endParaRPr>
          </a:p>
          <a:p>
            <a:pPr marL="171450" lvl="0" indent="-171450">
              <a:buFont typeface="Arial" pitchFamily="34" charset="0"/>
              <a:buChar char="•"/>
            </a:pPr>
            <a:r>
              <a:rPr lang="en-AU" sz="1200" baseline="0" dirty="0" smtClean="0">
                <a:solidFill>
                  <a:schemeClr val="tx1"/>
                </a:solidFill>
                <a:effectLst/>
                <a:latin typeface="Arial" pitchFamily="34" charset="0"/>
                <a:cs typeface="Arial" pitchFamily="34" charset="0"/>
              </a:rPr>
              <a:t>Example of research reports commissioned: </a:t>
            </a:r>
          </a:p>
          <a:p>
            <a:pPr marL="0" lvl="0" indent="0">
              <a:buFont typeface="Arial" pitchFamily="34" charset="0"/>
              <a:buNone/>
            </a:pPr>
            <a:endParaRPr lang="en-AU" sz="1200" baseline="0" dirty="0" smtClean="0">
              <a:solidFill>
                <a:schemeClr val="tx1"/>
              </a:solidFill>
              <a:effectLst/>
              <a:latin typeface="Arial" pitchFamily="34" charset="0"/>
              <a:cs typeface="Arial" pitchFamily="34" charset="0"/>
            </a:endParaRPr>
          </a:p>
          <a:p>
            <a:pPr marL="628650" lvl="1" indent="-171450">
              <a:buFont typeface="Arial" pitchFamily="34" charset="0"/>
              <a:buChar char="•"/>
            </a:pPr>
            <a:r>
              <a:rPr lang="en-AU" sz="1200" kern="1200" dirty="0" smtClean="0">
                <a:solidFill>
                  <a:schemeClr val="tx1"/>
                </a:solidFill>
                <a:effectLst/>
                <a:latin typeface="Arial" pitchFamily="34" charset="0"/>
                <a:ea typeface="+mn-ea"/>
                <a:cs typeface="Arial" pitchFamily="34" charset="0"/>
              </a:rPr>
              <a:t>Report was released, entitled </a:t>
            </a:r>
            <a:r>
              <a:rPr lang="en-AU" sz="1200" i="1" kern="1200" dirty="0" smtClean="0">
                <a:solidFill>
                  <a:schemeClr val="tx1"/>
                </a:solidFill>
                <a:effectLst/>
                <a:latin typeface="Arial" pitchFamily="34" charset="0"/>
                <a:ea typeface="+mn-ea"/>
                <a:cs typeface="Arial" pitchFamily="34" charset="0"/>
              </a:rPr>
              <a:t>Labelling Logic: Review of Food Labelling law and Policy (2011</a:t>
            </a:r>
            <a:r>
              <a:rPr lang="en-AU" sz="1200" kern="1200" dirty="0" smtClean="0">
                <a:solidFill>
                  <a:schemeClr val="tx1"/>
                </a:solidFill>
                <a:effectLst/>
                <a:latin typeface="Arial" pitchFamily="34" charset="0"/>
                <a:ea typeface="+mn-ea"/>
                <a:cs typeface="Arial" pitchFamily="34" charset="0"/>
              </a:rPr>
              <a:t>) by an expert government-funded panel.</a:t>
            </a:r>
            <a:endParaRPr lang="en-AU" sz="1200" kern="1200" baseline="0" dirty="0" smtClean="0">
              <a:solidFill>
                <a:schemeClr val="tx1"/>
              </a:solidFill>
              <a:effectLst/>
              <a:latin typeface="Arial" pitchFamily="34" charset="0"/>
              <a:ea typeface="+mn-ea"/>
              <a:cs typeface="Arial" pitchFamily="34" charset="0"/>
            </a:endParaRPr>
          </a:p>
          <a:p>
            <a:pPr marL="628650" lvl="1" indent="-171450">
              <a:buFont typeface="Arial" pitchFamily="34" charset="0"/>
              <a:buChar char="•"/>
            </a:pPr>
            <a:r>
              <a:rPr lang="en-AU" sz="1200" dirty="0" smtClean="0">
                <a:solidFill>
                  <a:schemeClr val="tx1"/>
                </a:solidFill>
                <a:effectLst/>
                <a:latin typeface="Arial" pitchFamily="34" charset="0"/>
                <a:ea typeface="Times New Roman"/>
                <a:cs typeface="Arial" pitchFamily="34" charset="0"/>
              </a:rPr>
              <a:t>The report noted that ingredient lists did not align with dietary guidance as, for example, palm oil falls under a kind of vegetable oil, and is unhealthy and environmentally destructive, while other vegetable oils may be nutritious and sustainably produced, so ingredients</a:t>
            </a:r>
            <a:r>
              <a:rPr lang="en-AU" sz="1200" baseline="0" dirty="0" smtClean="0">
                <a:solidFill>
                  <a:schemeClr val="tx1"/>
                </a:solidFill>
                <a:effectLst/>
                <a:latin typeface="Arial" pitchFamily="34" charset="0"/>
                <a:ea typeface="Times New Roman"/>
                <a:cs typeface="Arial" pitchFamily="34" charset="0"/>
              </a:rPr>
              <a:t> needed to be clearer. </a:t>
            </a:r>
            <a:r>
              <a:rPr lang="en-AU" sz="1200" dirty="0" smtClean="0">
                <a:solidFill>
                  <a:schemeClr val="tx1"/>
                </a:solidFill>
                <a:effectLst/>
                <a:latin typeface="Arial" pitchFamily="34" charset="0"/>
                <a:ea typeface="Times New Roman"/>
                <a:cs typeface="Arial" pitchFamily="34" charset="0"/>
              </a:rPr>
              <a:t>Other recommendations included that: Australia adopt front-of-pack, traffic light system (‘</a:t>
            </a:r>
            <a:r>
              <a:rPr lang="en-AU" sz="1200" dirty="0" err="1" smtClean="0">
                <a:solidFill>
                  <a:schemeClr val="tx1"/>
                </a:solidFill>
                <a:effectLst/>
                <a:latin typeface="Arial" pitchFamily="34" charset="0"/>
                <a:ea typeface="Times New Roman"/>
                <a:cs typeface="Arial" pitchFamily="34" charset="0"/>
              </a:rPr>
              <a:t>FoPL</a:t>
            </a:r>
            <a:r>
              <a:rPr lang="en-AU" sz="1200" dirty="0" smtClean="0">
                <a:solidFill>
                  <a:schemeClr val="tx1"/>
                </a:solidFill>
                <a:effectLst/>
                <a:latin typeface="Arial" pitchFamily="34" charset="0"/>
                <a:ea typeface="Times New Roman"/>
                <a:cs typeface="Arial" pitchFamily="34" charset="0"/>
              </a:rPr>
              <a:t>’).</a:t>
            </a:r>
            <a:r>
              <a:rPr lang="en-AU" sz="1200" baseline="0" dirty="0" smtClean="0">
                <a:solidFill>
                  <a:schemeClr val="tx1"/>
                </a:solidFill>
                <a:effectLst/>
                <a:latin typeface="Arial" pitchFamily="34" charset="0"/>
                <a:ea typeface="Times New Roman"/>
                <a:cs typeface="Arial" pitchFamily="34" charset="0"/>
              </a:rPr>
              <a:t> </a:t>
            </a:r>
          </a:p>
          <a:p>
            <a:pPr marL="628650" lvl="1" indent="-171450">
              <a:buFont typeface="Arial" pitchFamily="34" charset="0"/>
              <a:buChar char="•"/>
            </a:pPr>
            <a:r>
              <a:rPr lang="en-AU" sz="1200" b="1" dirty="0" smtClean="0">
                <a:solidFill>
                  <a:schemeClr val="tx1"/>
                </a:solidFill>
                <a:effectLst/>
                <a:latin typeface="Arial" pitchFamily="34" charset="0"/>
                <a:ea typeface="Times New Roman"/>
                <a:cs typeface="Arial" pitchFamily="34" charset="0"/>
              </a:rPr>
              <a:t>While initially in support </a:t>
            </a:r>
            <a:r>
              <a:rPr lang="en-AU" sz="1200" dirty="0" smtClean="0">
                <a:solidFill>
                  <a:schemeClr val="tx1"/>
                </a:solidFill>
                <a:effectLst/>
                <a:latin typeface="Arial" pitchFamily="34" charset="0"/>
                <a:ea typeface="Times New Roman"/>
                <a:cs typeface="Arial" pitchFamily="34" charset="0"/>
              </a:rPr>
              <a:t>of </a:t>
            </a:r>
            <a:r>
              <a:rPr lang="en-AU" sz="1200" dirty="0" err="1" smtClean="0">
                <a:solidFill>
                  <a:schemeClr val="tx1"/>
                </a:solidFill>
                <a:effectLst/>
                <a:latin typeface="Arial" pitchFamily="34" charset="0"/>
                <a:ea typeface="Times New Roman"/>
                <a:cs typeface="Arial" pitchFamily="34" charset="0"/>
              </a:rPr>
              <a:t>FoPL</a:t>
            </a:r>
            <a:r>
              <a:rPr lang="en-AU" sz="1200" dirty="0" smtClean="0">
                <a:solidFill>
                  <a:schemeClr val="tx1"/>
                </a:solidFill>
                <a:effectLst/>
                <a:latin typeface="Arial" pitchFamily="34" charset="0"/>
                <a:ea typeface="Times New Roman"/>
                <a:cs typeface="Arial" pitchFamily="34" charset="0"/>
              </a:rPr>
              <a:t>, this support was reduced to noting that </a:t>
            </a:r>
            <a:r>
              <a:rPr lang="en-AU" sz="1200" dirty="0" err="1" smtClean="0">
                <a:solidFill>
                  <a:schemeClr val="tx1"/>
                </a:solidFill>
                <a:effectLst/>
                <a:latin typeface="Arial" pitchFamily="34" charset="0"/>
                <a:ea typeface="Times New Roman"/>
                <a:cs typeface="Arial" pitchFamily="34" charset="0"/>
              </a:rPr>
              <a:t>FoPL</a:t>
            </a:r>
            <a:r>
              <a:rPr lang="en-AU" sz="1200" dirty="0" smtClean="0">
                <a:solidFill>
                  <a:schemeClr val="tx1"/>
                </a:solidFill>
                <a:effectLst/>
                <a:latin typeface="Arial" pitchFamily="34" charset="0"/>
                <a:ea typeface="Times New Roman"/>
                <a:cs typeface="Arial" pitchFamily="34" charset="0"/>
              </a:rPr>
              <a:t> may be </a:t>
            </a:r>
            <a:r>
              <a:rPr lang="en-AU" sz="1200" b="0" dirty="0" smtClean="0">
                <a:solidFill>
                  <a:schemeClr val="tx1"/>
                </a:solidFill>
                <a:effectLst/>
                <a:latin typeface="Arial" pitchFamily="34" charset="0"/>
                <a:ea typeface="Times New Roman"/>
                <a:cs typeface="Arial" pitchFamily="34" charset="0"/>
              </a:rPr>
              <a:t>useful, but</a:t>
            </a:r>
            <a:r>
              <a:rPr lang="en-AU" sz="1200" b="0" baseline="0" dirty="0" smtClean="0">
                <a:solidFill>
                  <a:schemeClr val="tx1"/>
                </a:solidFill>
                <a:effectLst/>
                <a:latin typeface="Arial" pitchFamily="34" charset="0"/>
                <a:ea typeface="Times New Roman"/>
                <a:cs typeface="Arial" pitchFamily="34" charset="0"/>
              </a:rPr>
              <a:t> industry concerns over </a:t>
            </a:r>
            <a:r>
              <a:rPr lang="en-AU" sz="1200" b="0" dirty="0" smtClean="0">
                <a:solidFill>
                  <a:schemeClr val="tx1"/>
                </a:solidFill>
                <a:effectLst/>
                <a:latin typeface="Arial" pitchFamily="34" charset="0"/>
                <a:ea typeface="Times New Roman"/>
                <a:cs typeface="Arial" pitchFamily="34" charset="0"/>
              </a:rPr>
              <a:t>market intervention should</a:t>
            </a:r>
            <a:r>
              <a:rPr lang="en-AU" sz="1200" b="0" baseline="0" dirty="0" smtClean="0">
                <a:solidFill>
                  <a:schemeClr val="tx1"/>
                </a:solidFill>
                <a:effectLst/>
                <a:latin typeface="Arial" pitchFamily="34" charset="0"/>
                <a:ea typeface="Times New Roman"/>
                <a:cs typeface="Arial" pitchFamily="34" charset="0"/>
              </a:rPr>
              <a:t> be recognised</a:t>
            </a:r>
            <a:r>
              <a:rPr lang="en-AU" sz="1200" b="0" dirty="0" smtClean="0">
                <a:solidFill>
                  <a:schemeClr val="tx1"/>
                </a:solidFill>
                <a:effectLst/>
                <a:latin typeface="Arial" pitchFamily="34" charset="0"/>
                <a:ea typeface="Times New Roman"/>
                <a:cs typeface="Arial" pitchFamily="34" charset="0"/>
              </a:rPr>
              <a:t>. So</a:t>
            </a:r>
            <a:r>
              <a:rPr lang="en-AU" sz="1200" b="0" baseline="0" dirty="0" smtClean="0">
                <a:solidFill>
                  <a:schemeClr val="tx1"/>
                </a:solidFill>
                <a:effectLst/>
                <a:latin typeface="Arial" pitchFamily="34" charset="0"/>
                <a:ea typeface="Times New Roman"/>
                <a:cs typeface="Arial" pitchFamily="34" charset="0"/>
              </a:rPr>
              <a:t> </a:t>
            </a:r>
            <a:r>
              <a:rPr lang="en-AU" sz="1200" b="0" dirty="0" smtClean="0">
                <a:solidFill>
                  <a:schemeClr val="tx1"/>
                </a:solidFill>
                <a:effectLst/>
                <a:latin typeface="Arial" pitchFamily="34" charset="0"/>
                <a:ea typeface="Times New Roman"/>
                <a:cs typeface="Arial" pitchFamily="34" charset="0"/>
              </a:rPr>
              <a:t>the Government stated that it did not want to consider </a:t>
            </a:r>
            <a:r>
              <a:rPr lang="en-AU" sz="1200" b="0" dirty="0" err="1" smtClean="0">
                <a:solidFill>
                  <a:schemeClr val="tx1"/>
                </a:solidFill>
                <a:effectLst/>
                <a:latin typeface="Arial" pitchFamily="34" charset="0"/>
                <a:ea typeface="Times New Roman"/>
                <a:cs typeface="Arial" pitchFamily="34" charset="0"/>
              </a:rPr>
              <a:t>FoPL</a:t>
            </a:r>
            <a:r>
              <a:rPr lang="en-AU" sz="1200" b="0" dirty="0" smtClean="0">
                <a:solidFill>
                  <a:schemeClr val="tx1"/>
                </a:solidFill>
                <a:effectLst/>
                <a:latin typeface="Arial" pitchFamily="34" charset="0"/>
                <a:ea typeface="Times New Roman"/>
                <a:cs typeface="Arial" pitchFamily="34" charset="0"/>
              </a:rPr>
              <a:t> at this point in time until a level of consensus </a:t>
            </a:r>
            <a:r>
              <a:rPr lang="en-AU" sz="1200" dirty="0" smtClean="0">
                <a:solidFill>
                  <a:schemeClr val="tx1"/>
                </a:solidFill>
                <a:effectLst/>
                <a:latin typeface="Arial" pitchFamily="34" charset="0"/>
                <a:ea typeface="Times New Roman"/>
                <a:cs typeface="Arial" pitchFamily="34" charset="0"/>
              </a:rPr>
              <a:t>would be reached amongst stakeholders.</a:t>
            </a:r>
          </a:p>
        </p:txBody>
      </p:sp>
      <p:sp>
        <p:nvSpPr>
          <p:cNvPr id="4" name="Slide Number Placeholder 3"/>
          <p:cNvSpPr>
            <a:spLocks noGrp="1"/>
          </p:cNvSpPr>
          <p:nvPr>
            <p:ph type="sldNum" sz="quarter" idx="10"/>
          </p:nvPr>
        </p:nvSpPr>
        <p:spPr/>
        <p:txBody>
          <a:bodyPr/>
          <a:lstStyle/>
          <a:p>
            <a:fld id="{A8FD7470-5D77-4FFF-948F-4FFEEC3B29AB}" type="slidenum">
              <a:rPr lang="en-AU" smtClean="0"/>
              <a:t>5</a:t>
            </a:fld>
            <a:endParaRPr lang="en-AU"/>
          </a:p>
        </p:txBody>
      </p:sp>
    </p:spTree>
    <p:extLst>
      <p:ext uri="{BB962C8B-B14F-4D97-AF65-F5344CB8AC3E}">
        <p14:creationId xmlns:p14="http://schemas.microsoft.com/office/powerpoint/2010/main" val="328821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There has been one specific development in relation to sustainable diets.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a:lnSpc>
                <a:spcPct val="115000"/>
              </a:lnSpc>
              <a:spcAft>
                <a:spcPts val="1000"/>
              </a:spcAft>
            </a:pPr>
            <a:r>
              <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2011 draft of the Australian Dietary</a:t>
            </a:r>
            <a:r>
              <a:rPr kumimoji="0" lang="en-AU"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Guidelines included an appendix entitled </a:t>
            </a:r>
            <a:r>
              <a:rPr kumimoji="0" lang="en-AU" sz="12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Australian Dietary Guidelines through an Environmental Len</a:t>
            </a:r>
            <a:r>
              <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 It provided a brief background on sustainable dietary patterns, how to figure out environmental impact of particular food products and practical guidelines (such as eat less highly processed foods and storing food to avoid waste). </a:t>
            </a:r>
          </a:p>
          <a:p>
            <a:pPr>
              <a:lnSpc>
                <a:spcPct val="115000"/>
              </a:lnSpc>
              <a:spcAft>
                <a:spcPts val="1000"/>
              </a:spcAft>
            </a:pPr>
            <a:endPar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a:lnSpc>
                <a:spcPct val="115000"/>
              </a:lnSpc>
              <a:spcAft>
                <a:spcPts val="1000"/>
              </a:spcAft>
            </a:pPr>
            <a:r>
              <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It outlined that, “</a:t>
            </a:r>
            <a:r>
              <a:rPr kumimoji="0" lang="en-AU" sz="12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Consuming a wide variety of foods may also help to ensure that an adequate variety of foods remains available in the future</a:t>
            </a:r>
            <a:r>
              <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This draft provided that, “</a:t>
            </a:r>
            <a:r>
              <a:rPr kumimoji="0" lang="en-AU" sz="12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The interaction between dietary advice, the environment and food production raise cross-sectoral issues including the impact of food choices and future food security</a:t>
            </a:r>
            <a:r>
              <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AU" sz="1200" b="0" i="1"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During 2012, responses to the draft were submitted. Farming groups had largely a negative response to the draft. </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For example, I have a quote from a representative of National Farmers Federation up on this slide. Their arguments tended to be that the drafters had based their information on experts in public health, epidemiology and physics as opposed to agricultural scientists. </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AU"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Supporters of the draft appendix included: Dieticians Association of Australia and the Cancer Council/</a:t>
            </a:r>
            <a:endParaRPr kumimoji="0" lang="en-AU"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8FD7470-5D77-4FFF-948F-4FFEEC3B29AB}" type="slidenum">
              <a:rPr lang="en-AU" smtClean="0"/>
              <a:t>6</a:t>
            </a:fld>
            <a:endParaRPr lang="en-AU"/>
          </a:p>
        </p:txBody>
      </p:sp>
    </p:spTree>
    <p:extLst>
      <p:ext uri="{BB962C8B-B14F-4D97-AF65-F5344CB8AC3E}">
        <p14:creationId xmlns:p14="http://schemas.microsoft.com/office/powerpoint/2010/main" val="123375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AU" sz="1200" dirty="0" smtClean="0">
                <a:effectLst/>
                <a:latin typeface="Arial" pitchFamily="34" charset="0"/>
                <a:ea typeface="Times New Roman"/>
                <a:cs typeface="Arial" pitchFamily="34" charset="0"/>
              </a:rPr>
              <a:t>After these submissions +  the beginning of this year, the final Australian Dietary Guidelines were released. </a:t>
            </a:r>
          </a:p>
          <a:p>
            <a:pPr>
              <a:lnSpc>
                <a:spcPct val="115000"/>
              </a:lnSpc>
              <a:spcAft>
                <a:spcPts val="1000"/>
              </a:spcAft>
            </a:pPr>
            <a:endParaRPr lang="en-AU" sz="1200" dirty="0" smtClean="0">
              <a:effectLst/>
              <a:latin typeface="Arial" pitchFamily="34" charset="0"/>
              <a:ea typeface="Times New Roman"/>
              <a:cs typeface="Arial" pitchFamily="34" charset="0"/>
            </a:endParaRPr>
          </a:p>
          <a:p>
            <a:pPr>
              <a:lnSpc>
                <a:spcPct val="115000"/>
              </a:lnSpc>
              <a:spcAft>
                <a:spcPts val="1000"/>
              </a:spcAft>
            </a:pPr>
            <a:r>
              <a:rPr lang="en-AU" sz="1200" dirty="0" smtClean="0">
                <a:effectLst/>
                <a:latin typeface="Arial" pitchFamily="34" charset="0"/>
                <a:ea typeface="Times New Roman"/>
                <a:cs typeface="Arial" pitchFamily="34" charset="0"/>
              </a:rPr>
              <a:t>Appendix G is entitled “Food, nutrition and Environmental Sustainability”. It advises Australians to choose foods for health and sustainability and argues that “</a:t>
            </a:r>
            <a:r>
              <a:rPr lang="en-AU" sz="1200" i="1" dirty="0" smtClean="0">
                <a:effectLst/>
                <a:latin typeface="Arial" pitchFamily="34" charset="0"/>
                <a:ea typeface="Times New Roman"/>
                <a:cs typeface="Arial" pitchFamily="34" charset="0"/>
              </a:rPr>
              <a:t>Eating nutrient-dense foods…provide health benefits and reduce the environmental impact associated with foods</a:t>
            </a:r>
            <a:r>
              <a:rPr lang="en-AU" sz="1200" dirty="0" smtClean="0">
                <a:effectLst/>
                <a:latin typeface="Arial" pitchFamily="34" charset="0"/>
                <a:ea typeface="Times New Roman"/>
                <a:cs typeface="Arial" pitchFamily="34" charset="0"/>
              </a:rPr>
              <a:t>”. Subsequently, the Appendix acknowledges that “</a:t>
            </a:r>
            <a:r>
              <a:rPr lang="en-AU" sz="1200" i="1" dirty="0" smtClean="0">
                <a:effectLst/>
                <a:latin typeface="Arial" pitchFamily="34" charset="0"/>
                <a:ea typeface="Times New Roman"/>
                <a:cs typeface="Arial" pitchFamily="34" charset="0"/>
              </a:rPr>
              <a:t>Discussing sustainability in the context of consumption habits not only has the potential to improve population health but also supports the objective of achieving a sustainable food supply with improved food security</a:t>
            </a:r>
            <a:r>
              <a:rPr lang="en-AU" sz="1200" dirty="0" smtClean="0">
                <a:effectLst/>
                <a:latin typeface="Arial" pitchFamily="34" charset="0"/>
                <a:ea typeface="Times New Roman"/>
                <a:cs typeface="Arial" pitchFamily="34" charset="0"/>
              </a:rPr>
              <a:t>”. No guidance on sustainable foods or dietary patterns is provided as the practical tips and guidelines were removed from the final version. </a:t>
            </a:r>
            <a:endParaRPr lang="en-AU" sz="1200" dirty="0" smtClean="0">
              <a:effectLst/>
              <a:latin typeface="Arial" pitchFamily="34" charset="0"/>
              <a:ea typeface="Calibri"/>
              <a:cs typeface="Arial" pitchFamily="34" charset="0"/>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FD7470-5D77-4FFF-948F-4FFEEC3B29AB}" type="slidenum">
              <a:rPr lang="en-AU" smtClean="0"/>
              <a:t>7</a:t>
            </a:fld>
            <a:endParaRPr lang="en-AU"/>
          </a:p>
        </p:txBody>
      </p:sp>
    </p:spTree>
    <p:extLst>
      <p:ext uri="{BB962C8B-B14F-4D97-AF65-F5344CB8AC3E}">
        <p14:creationId xmlns:p14="http://schemas.microsoft.com/office/powerpoint/2010/main" val="371386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solidFill>
                  <a:schemeClr val="tx1"/>
                </a:solidFill>
                <a:latin typeface="Arial" pitchFamily="34" charset="0"/>
                <a:cs typeface="Arial" pitchFamily="34" charset="0"/>
              </a:rPr>
              <a:t>Now,</a:t>
            </a:r>
            <a:r>
              <a:rPr lang="en-AU" sz="1200" baseline="0" dirty="0" smtClean="0">
                <a:solidFill>
                  <a:schemeClr val="tx1"/>
                </a:solidFill>
                <a:latin typeface="Arial" pitchFamily="34" charset="0"/>
                <a:cs typeface="Arial" pitchFamily="34" charset="0"/>
              </a:rPr>
              <a:t> I’m </a:t>
            </a:r>
            <a:r>
              <a:rPr lang="en-AU" sz="1200" dirty="0" smtClean="0">
                <a:solidFill>
                  <a:schemeClr val="tx1"/>
                </a:solidFill>
                <a:latin typeface="Arial" pitchFamily="34" charset="0"/>
                <a:cs typeface="Arial" pitchFamily="34" charset="0"/>
              </a:rPr>
              <a:t>going to critique the Australian regulatory response under three arguments.</a:t>
            </a:r>
          </a:p>
          <a:p>
            <a:endParaRPr lang="en-AU" sz="1200" dirty="0" smtClean="0">
              <a:solidFill>
                <a:schemeClr val="tx1"/>
              </a:solidFill>
              <a:latin typeface="Arial" pitchFamily="34" charset="0"/>
              <a:cs typeface="Arial" pitchFamily="34" charset="0"/>
            </a:endParaRPr>
          </a:p>
          <a:p>
            <a:r>
              <a:rPr lang="en-AU" sz="1200" dirty="0" smtClean="0">
                <a:solidFill>
                  <a:schemeClr val="tx1"/>
                </a:solidFill>
                <a:latin typeface="Arial" pitchFamily="34" charset="0"/>
                <a:cs typeface="Arial" pitchFamily="34" charset="0"/>
              </a:rPr>
              <a:t>The</a:t>
            </a:r>
            <a:r>
              <a:rPr lang="en-AU" sz="1200" baseline="0" dirty="0" smtClean="0">
                <a:solidFill>
                  <a:schemeClr val="tx1"/>
                </a:solidFill>
                <a:latin typeface="Arial" pitchFamily="34" charset="0"/>
                <a:cs typeface="Arial" pitchFamily="34" charset="0"/>
              </a:rPr>
              <a:t> first argument is that </a:t>
            </a:r>
            <a:r>
              <a:rPr lang="en-AU" sz="1200" dirty="0" smtClean="0">
                <a:solidFill>
                  <a:schemeClr val="tx1"/>
                </a:solidFill>
                <a:latin typeface="Arial" pitchFamily="34" charset="0"/>
                <a:cs typeface="Arial" pitchFamily="34" charset="0"/>
              </a:rPr>
              <a:t>the Australian regulatory response distracts from the broader structural issues: </a:t>
            </a:r>
          </a:p>
          <a:p>
            <a:endParaRPr lang="en-AU" sz="1200" dirty="0" smtClean="0">
              <a:solidFill>
                <a:schemeClr val="tx1"/>
              </a:solidFill>
              <a:latin typeface="Arial" pitchFamily="34" charset="0"/>
              <a:cs typeface="Arial" pitchFamily="34" charset="0"/>
            </a:endParaRPr>
          </a:p>
          <a:p>
            <a:pPr marL="171450" indent="-171450">
              <a:buFont typeface="Arial" pitchFamily="34" charset="0"/>
              <a:buChar char="•"/>
            </a:pPr>
            <a:r>
              <a:rPr lang="en-AU" sz="1200" dirty="0" smtClean="0">
                <a:solidFill>
                  <a:schemeClr val="tx1"/>
                </a:solidFill>
                <a:effectLst/>
                <a:latin typeface="Arial" pitchFamily="34" charset="0"/>
                <a:ea typeface="Times New Roman"/>
                <a:cs typeface="Arial" pitchFamily="34" charset="0"/>
              </a:rPr>
              <a:t>The</a:t>
            </a:r>
            <a:r>
              <a:rPr lang="en-AU" sz="1200" baseline="0" dirty="0" smtClean="0">
                <a:solidFill>
                  <a:schemeClr val="tx1"/>
                </a:solidFill>
                <a:effectLst/>
                <a:latin typeface="Arial" pitchFamily="34" charset="0"/>
                <a:ea typeface="Times New Roman"/>
                <a:cs typeface="Arial" pitchFamily="34" charset="0"/>
              </a:rPr>
              <a:t> </a:t>
            </a:r>
            <a:r>
              <a:rPr lang="en-AU" sz="1200" dirty="0" smtClean="0">
                <a:solidFill>
                  <a:schemeClr val="tx1"/>
                </a:solidFill>
                <a:effectLst/>
                <a:latin typeface="Arial" pitchFamily="34" charset="0"/>
                <a:ea typeface="Times New Roman"/>
                <a:cs typeface="Arial" pitchFamily="34" charset="0"/>
              </a:rPr>
              <a:t>approach of Australian regulators has been to promote exercise and a lower food energy intake to a general audience. Conventional wisdom and research generally holds that overweight and obesity results from an energy imbalance-</a:t>
            </a:r>
            <a:r>
              <a:rPr lang="en-AU" sz="1200" baseline="0" dirty="0" smtClean="0">
                <a:solidFill>
                  <a:schemeClr val="tx1"/>
                </a:solidFill>
                <a:effectLst/>
                <a:latin typeface="Arial" pitchFamily="34" charset="0"/>
                <a:ea typeface="Times New Roman"/>
                <a:cs typeface="Arial" pitchFamily="34" charset="0"/>
              </a:rPr>
              <a:t> </a:t>
            </a:r>
            <a:r>
              <a:rPr lang="en-AU" sz="1200" dirty="0" smtClean="0">
                <a:solidFill>
                  <a:schemeClr val="tx1"/>
                </a:solidFill>
                <a:effectLst/>
                <a:latin typeface="Arial" pitchFamily="34" charset="0"/>
                <a:ea typeface="Times New Roman"/>
                <a:cs typeface="Arial" pitchFamily="34" charset="0"/>
              </a:rPr>
              <a:t>too many calories in and not enough burnt.</a:t>
            </a:r>
          </a:p>
          <a:p>
            <a:pPr marL="171450" indent="-171450">
              <a:buFont typeface="Arial" pitchFamily="34" charset="0"/>
              <a:buChar char="•"/>
            </a:pPr>
            <a:r>
              <a:rPr lang="en-AU" sz="1200" dirty="0" smtClean="0">
                <a:solidFill>
                  <a:schemeClr val="tx1"/>
                </a:solidFill>
                <a:effectLst/>
                <a:latin typeface="Arial" pitchFamily="34" charset="0"/>
                <a:ea typeface="Times New Roman"/>
                <a:cs typeface="Arial" pitchFamily="34" charset="0"/>
              </a:rPr>
              <a:t>This simple, arguably mechanistic, equation has been doubted. </a:t>
            </a:r>
          </a:p>
          <a:p>
            <a:pPr marL="171450" indent="-171450">
              <a:buFont typeface="Arial" pitchFamily="34" charset="0"/>
              <a:buChar char="•"/>
            </a:pPr>
            <a:r>
              <a:rPr lang="en-AU" sz="1200" dirty="0" smtClean="0">
                <a:solidFill>
                  <a:schemeClr val="tx1"/>
                </a:solidFill>
                <a:effectLst/>
                <a:latin typeface="Arial" pitchFamily="34" charset="0"/>
                <a:ea typeface="Times New Roman"/>
                <a:cs typeface="Arial" pitchFamily="34" charset="0"/>
              </a:rPr>
              <a:t>A</a:t>
            </a:r>
            <a:r>
              <a:rPr lang="en-AU" sz="1200" baseline="0" dirty="0" smtClean="0">
                <a:solidFill>
                  <a:schemeClr val="tx1"/>
                </a:solidFill>
                <a:effectLst/>
                <a:latin typeface="Arial" pitchFamily="34" charset="0"/>
                <a:ea typeface="Times New Roman"/>
                <a:cs typeface="Arial" pitchFamily="34" charset="0"/>
              </a:rPr>
              <a:t> large body of </a:t>
            </a:r>
            <a:r>
              <a:rPr lang="en-AU" sz="1200" dirty="0" smtClean="0">
                <a:solidFill>
                  <a:schemeClr val="tx1"/>
                </a:solidFill>
                <a:effectLst/>
                <a:latin typeface="Arial" pitchFamily="34" charset="0"/>
                <a:ea typeface="Times New Roman"/>
                <a:cs typeface="Arial" pitchFamily="34" charset="0"/>
              </a:rPr>
              <a:t>work suggests that obesity is caused by interactions between a diverse range of factors including: pharmaceutical-induced weight gain; sleep debt; central heating and cooling; and industrial chemicals. </a:t>
            </a:r>
          </a:p>
          <a:p>
            <a:pPr marL="171450" indent="-171450">
              <a:buFont typeface="Arial" pitchFamily="34" charset="0"/>
              <a:buChar char="•"/>
            </a:pPr>
            <a:r>
              <a:rPr lang="en-AU" sz="1200" dirty="0" smtClean="0">
                <a:solidFill>
                  <a:schemeClr val="tx1"/>
                </a:solidFill>
                <a:effectLst/>
                <a:latin typeface="Arial" pitchFamily="34" charset="0"/>
                <a:ea typeface="Times New Roman"/>
                <a:cs typeface="Arial" pitchFamily="34" charset="0"/>
              </a:rPr>
              <a:t>An</a:t>
            </a:r>
            <a:r>
              <a:rPr lang="en-AU" sz="1200" baseline="0" dirty="0" smtClean="0">
                <a:solidFill>
                  <a:schemeClr val="tx1"/>
                </a:solidFill>
                <a:effectLst/>
                <a:latin typeface="Arial" pitchFamily="34" charset="0"/>
                <a:ea typeface="Times New Roman"/>
                <a:cs typeface="Arial" pitchFamily="34" charset="0"/>
              </a:rPr>
              <a:t> </a:t>
            </a:r>
            <a:r>
              <a:rPr lang="en-AU" sz="1200" dirty="0" smtClean="0">
                <a:solidFill>
                  <a:schemeClr val="tx1"/>
                </a:solidFill>
                <a:effectLst/>
                <a:latin typeface="Arial" pitchFamily="34" charset="0"/>
                <a:ea typeface="Times New Roman"/>
                <a:cs typeface="Arial" pitchFamily="34" charset="0"/>
              </a:rPr>
              <a:t>essential body of work is examining the ‘causes of the cause’.</a:t>
            </a:r>
            <a:r>
              <a:rPr lang="en-AU" sz="1200" baseline="0" dirty="0" smtClean="0">
                <a:solidFill>
                  <a:schemeClr val="tx1"/>
                </a:solidFill>
                <a:effectLst/>
                <a:latin typeface="Arial" pitchFamily="34" charset="0"/>
                <a:ea typeface="Times New Roman"/>
                <a:cs typeface="Arial" pitchFamily="34" charset="0"/>
              </a:rPr>
              <a:t> </a:t>
            </a:r>
            <a:r>
              <a:rPr lang="en-AU" sz="1200" dirty="0" smtClean="0">
                <a:solidFill>
                  <a:schemeClr val="tx1"/>
                </a:solidFill>
                <a:effectLst/>
                <a:latin typeface="Arial" pitchFamily="34" charset="0"/>
                <a:ea typeface="Times New Roman"/>
                <a:cs typeface="Arial" pitchFamily="34" charset="0"/>
              </a:rPr>
              <a:t>The claim is that economic growth, malnutrition, obesity</a:t>
            </a:r>
            <a:r>
              <a:rPr lang="en-AU" sz="1200" baseline="0" dirty="0" smtClean="0">
                <a:solidFill>
                  <a:schemeClr val="tx1"/>
                </a:solidFill>
                <a:effectLst/>
                <a:latin typeface="Arial" pitchFamily="34" charset="0"/>
                <a:ea typeface="Times New Roman"/>
                <a:cs typeface="Arial" pitchFamily="34" charset="0"/>
              </a:rPr>
              <a:t> </a:t>
            </a:r>
            <a:r>
              <a:rPr lang="en-AU" sz="1200" dirty="0" smtClean="0">
                <a:solidFill>
                  <a:schemeClr val="tx1"/>
                </a:solidFill>
                <a:effectLst/>
                <a:latin typeface="Arial" pitchFamily="34" charset="0"/>
                <a:ea typeface="Times New Roman"/>
                <a:cs typeface="Arial" pitchFamily="34" charset="0"/>
              </a:rPr>
              <a:t>and environmental sustainability are linked. The core argument is that economic growth is subject to diminishing returns. This means that economic growth is said to reach a point where it is supporting health and well-being of people and planet, but then grows so high that it produces overconsumption problems such as obesity or unsustainable carbon footprints</a:t>
            </a:r>
          </a:p>
          <a:p>
            <a:pPr marL="171450" indent="-171450">
              <a:buFont typeface="Arial" pitchFamily="34" charset="0"/>
              <a:buChar char="•"/>
            </a:pPr>
            <a:r>
              <a:rPr lang="en-AU" sz="1200" dirty="0" smtClean="0">
                <a:solidFill>
                  <a:schemeClr val="tx1"/>
                </a:solidFill>
                <a:effectLst/>
                <a:latin typeface="Arial" pitchFamily="34" charset="0"/>
                <a:ea typeface="Times New Roman"/>
                <a:cs typeface="Arial" pitchFamily="34" charset="0"/>
              </a:rPr>
              <a:t>As a consequence of their individual based, energy in/out model, the Australian government, legal and policy discourses, and more generally society at large has provided a simplified message about health and well-being. This creates a major obstacle for consumers when making truly informed choices</a:t>
            </a:r>
            <a:endParaRPr lang="en-AU" sz="120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8FD7470-5D77-4FFF-948F-4FFEEC3B29AB}" type="slidenum">
              <a:rPr lang="en-AU" smtClean="0"/>
              <a:t>8</a:t>
            </a:fld>
            <a:endParaRPr lang="en-AU"/>
          </a:p>
        </p:txBody>
      </p:sp>
    </p:spTree>
    <p:extLst>
      <p:ext uri="{BB962C8B-B14F-4D97-AF65-F5344CB8AC3E}">
        <p14:creationId xmlns:p14="http://schemas.microsoft.com/office/powerpoint/2010/main" val="156786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effectLst/>
                <a:latin typeface="Arial" pitchFamily="34" charset="0"/>
                <a:ea typeface="Times New Roman"/>
                <a:cs typeface="Arial" pitchFamily="34" charset="0"/>
              </a:rPr>
              <a:t>The</a:t>
            </a:r>
            <a:r>
              <a:rPr lang="en-AU" sz="1200" baseline="0" dirty="0" smtClean="0">
                <a:effectLst/>
                <a:latin typeface="Arial" pitchFamily="34" charset="0"/>
                <a:ea typeface="Times New Roman"/>
                <a:cs typeface="Arial" pitchFamily="34" charset="0"/>
              </a:rPr>
              <a:t> second argument is that </a:t>
            </a:r>
            <a:r>
              <a:rPr lang="en-AU" sz="1200" dirty="0" smtClean="0">
                <a:effectLst/>
                <a:latin typeface="Arial" pitchFamily="34" charset="0"/>
                <a:ea typeface="Times New Roman"/>
                <a:cs typeface="Arial" pitchFamily="34" charset="0"/>
              </a:rPr>
              <a:t>the Australian regulatory response</a:t>
            </a:r>
            <a:r>
              <a:rPr lang="en-AU" sz="1200" baseline="0" dirty="0" smtClean="0">
                <a:effectLst/>
                <a:latin typeface="Arial" pitchFamily="34" charset="0"/>
                <a:ea typeface="Times New Roman"/>
                <a:cs typeface="Arial" pitchFamily="34" charset="0"/>
              </a:rPr>
              <a:t> fosters an unhealthy, alarmist obsession with weight </a:t>
            </a:r>
            <a:endParaRPr lang="en-AU" sz="1200" b="1" dirty="0" smtClean="0">
              <a:solidFill>
                <a:prstClr val="black"/>
              </a:solidFill>
              <a:effectLst/>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smtClean="0">
              <a:solidFill>
                <a:prstClr val="black"/>
              </a:solidFill>
              <a:effectLst/>
              <a:latin typeface="Arial" pitchFamily="34" charset="0"/>
              <a:cs typeface="Arial" pitchFamily="34" charset="0"/>
            </a:endParaRPr>
          </a:p>
          <a:p>
            <a:pPr marL="171450" indent="-171450">
              <a:spcAft>
                <a:spcPts val="0"/>
              </a:spcAft>
              <a:buFont typeface="Arial" pitchFamily="34" charset="0"/>
              <a:buChar char="•"/>
            </a:pPr>
            <a:r>
              <a:rPr lang="en-AU" sz="1200" dirty="0" smtClean="0">
                <a:effectLst/>
                <a:latin typeface="Arial" pitchFamily="34" charset="0"/>
                <a:ea typeface="Times New Roman"/>
                <a:cs typeface="Arial" pitchFamily="34" charset="0"/>
              </a:rPr>
              <a:t>Growing body of work, sourced in various disciplines, has been critiquing the alleged obesity epidemic. </a:t>
            </a:r>
          </a:p>
          <a:p>
            <a:pPr marL="171450" indent="-171450">
              <a:spcAft>
                <a:spcPts val="0"/>
              </a:spcAft>
              <a:buFont typeface="Arial" pitchFamily="34" charset="0"/>
              <a:buChar char="•"/>
            </a:pPr>
            <a:r>
              <a:rPr lang="en-AU" sz="1200" dirty="0" smtClean="0">
                <a:effectLst/>
                <a:latin typeface="Arial" pitchFamily="34" charset="0"/>
                <a:ea typeface="Times New Roman"/>
                <a:cs typeface="Arial" pitchFamily="34" charset="0"/>
              </a:rPr>
              <a:t>The work in this area questions both the existence of an obesity epidemic and its causal links to disease and mortality.</a:t>
            </a:r>
            <a:r>
              <a:rPr lang="en-AU" sz="1200" baseline="0" dirty="0" smtClean="0">
                <a:effectLst/>
                <a:latin typeface="Arial" pitchFamily="34" charset="0"/>
                <a:ea typeface="Times New Roman"/>
                <a:cs typeface="Arial" pitchFamily="34" charset="0"/>
              </a:rPr>
              <a:t> A key argument is that the available data on overweight and obesity is based on body mass index, which is a highly criticized tool in medical literature. Another common critique regards the causal links between obesity, morality and disease as weak and relying on questionable assumptions. Some medical studies suggests that patients who are overweight or moderately obese have survival advantages. Alongside this focus on defective science, historical researchers examined the history of overweight and obesity, and concluded that, while excess body weight and fatness  not new, the obsession at political, social and economic levels with health, weight and obesity is new. </a:t>
            </a:r>
          </a:p>
          <a:p>
            <a:pPr marL="171450" indent="-171450">
              <a:spcAft>
                <a:spcPts val="0"/>
              </a:spcAft>
              <a:buFont typeface="Arial" pitchFamily="34" charset="0"/>
              <a:buChar char="•"/>
            </a:pPr>
            <a:r>
              <a:rPr lang="en-AU" sz="1200" dirty="0" err="1" smtClean="0">
                <a:effectLst/>
                <a:latin typeface="Arial" pitchFamily="34" charset="0"/>
                <a:ea typeface="Times New Roman"/>
                <a:cs typeface="Arial" pitchFamily="34" charset="0"/>
              </a:rPr>
              <a:t>Guthman</a:t>
            </a:r>
            <a:r>
              <a:rPr lang="en-AU" sz="1200" dirty="0" smtClean="0">
                <a:effectLst/>
                <a:latin typeface="Arial" pitchFamily="34" charset="0"/>
                <a:ea typeface="Times New Roman"/>
                <a:cs typeface="Arial" pitchFamily="34" charset="0"/>
              </a:rPr>
              <a:t> has extensively criticised the focus on overweight and obesity, and argued that it results in: ‘missionary like interventions’; aggravated social inequalities and “</a:t>
            </a:r>
            <a:r>
              <a:rPr lang="en-AU" sz="1200" i="1" dirty="0" smtClean="0">
                <a:effectLst/>
                <a:latin typeface="Arial" pitchFamily="34" charset="0"/>
                <a:ea typeface="Times New Roman"/>
                <a:cs typeface="Arial" pitchFamily="34" charset="0"/>
              </a:rPr>
              <a:t>impossible, unachievable standards for economic, biological and political competence in today’s world</a:t>
            </a:r>
            <a:r>
              <a:rPr lang="en-AU" sz="1200" dirty="0" smtClean="0">
                <a:effectLst/>
                <a:latin typeface="Arial" pitchFamily="34" charset="0"/>
                <a:ea typeface="Times New Roman"/>
                <a:cs typeface="Arial" pitchFamily="34" charset="0"/>
              </a:rPr>
              <a:t>”.</a:t>
            </a:r>
            <a:r>
              <a:rPr lang="en-AU" sz="1200" dirty="0" smtClean="0">
                <a:effectLst/>
                <a:latin typeface="Arial" pitchFamily="34" charset="0"/>
                <a:cs typeface="Arial" pitchFamily="34" charset="0"/>
              </a:rPr>
              <a:t> </a:t>
            </a:r>
          </a:p>
          <a:p>
            <a:pPr marL="171450" indent="-171450">
              <a:spcAft>
                <a:spcPts val="0"/>
              </a:spcAft>
              <a:buFont typeface="Arial" pitchFamily="34" charset="0"/>
              <a:buChar char="•"/>
            </a:pPr>
            <a:r>
              <a:rPr lang="en-AU" sz="1200" dirty="0" smtClean="0">
                <a:effectLst/>
                <a:latin typeface="Arial" pitchFamily="34" charset="0"/>
                <a:ea typeface="Times New Roman"/>
                <a:cs typeface="Arial" pitchFamily="34" charset="0"/>
              </a:rPr>
              <a:t>Regardless of whether these viewpoints are accurate, the pervasiveness of the stigma surrounding overweight and obesity has been confirmed by an extensive, international and quantitative analysis of attitudes towards overweight and obesity. In fact, an</a:t>
            </a:r>
            <a:r>
              <a:rPr lang="en-AU" sz="1200" baseline="0" dirty="0" smtClean="0">
                <a:effectLst/>
                <a:latin typeface="Arial" pitchFamily="34" charset="0"/>
                <a:ea typeface="Times New Roman"/>
                <a:cs typeface="Arial" pitchFamily="34" charset="0"/>
              </a:rPr>
              <a:t> extensive</a:t>
            </a:r>
            <a:r>
              <a:rPr lang="en-AU" sz="1200" dirty="0" smtClean="0">
                <a:effectLst/>
                <a:latin typeface="Arial" pitchFamily="34" charset="0"/>
                <a:ea typeface="Times New Roman"/>
                <a:cs typeface="Arial" pitchFamily="34" charset="0"/>
              </a:rPr>
              <a:t> international study found that overweight and obese people are, in general, openly stigmatized more than racism, sexism and other types of bias. </a:t>
            </a:r>
          </a:p>
          <a:p>
            <a:pPr marL="171450" indent="-171450">
              <a:spcAft>
                <a:spcPts val="0"/>
              </a:spcAft>
              <a:buFont typeface="Arial" pitchFamily="34" charset="0"/>
              <a:buChar char="•"/>
            </a:pPr>
            <a:endParaRPr lang="en-AU" dirty="0"/>
          </a:p>
        </p:txBody>
      </p:sp>
      <p:sp>
        <p:nvSpPr>
          <p:cNvPr id="4" name="Slide Number Placeholder 3"/>
          <p:cNvSpPr>
            <a:spLocks noGrp="1"/>
          </p:cNvSpPr>
          <p:nvPr>
            <p:ph type="sldNum" sz="quarter" idx="10"/>
          </p:nvPr>
        </p:nvSpPr>
        <p:spPr/>
        <p:txBody>
          <a:bodyPr/>
          <a:lstStyle/>
          <a:p>
            <a:fld id="{A8FD7470-5D77-4FFF-948F-4FFEEC3B29AB}" type="slidenum">
              <a:rPr lang="en-AU" smtClean="0"/>
              <a:t>9</a:t>
            </a:fld>
            <a:endParaRPr lang="en-AU"/>
          </a:p>
        </p:txBody>
      </p:sp>
    </p:spTree>
    <p:extLst>
      <p:ext uri="{BB962C8B-B14F-4D97-AF65-F5344CB8AC3E}">
        <p14:creationId xmlns:p14="http://schemas.microsoft.com/office/powerpoint/2010/main" val="161871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3768B98-A213-4174-82C0-D3A7A8C13F48}" type="datetimeFigureOut">
              <a:rPr lang="en-AU" smtClean="0"/>
              <a:t>29/09/2013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88E300-8308-46DD-BC4F-155A7F62E48A}" type="slidenum">
              <a:rPr lang="en-AU" smtClean="0"/>
              <a:t>‹#›</a:t>
            </a:fld>
            <a:endParaRPr lang="en-AU"/>
          </a:p>
        </p:txBody>
      </p:sp>
    </p:spTree>
    <p:extLst>
      <p:ext uri="{BB962C8B-B14F-4D97-AF65-F5344CB8AC3E}">
        <p14:creationId xmlns:p14="http://schemas.microsoft.com/office/powerpoint/2010/main" val="220456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3768B98-A213-4174-82C0-D3A7A8C13F48}" type="datetimeFigureOut">
              <a:rPr lang="en-AU" smtClean="0"/>
              <a:t>29/09/2013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88E300-8308-46DD-BC4F-155A7F62E48A}" type="slidenum">
              <a:rPr lang="en-AU" smtClean="0"/>
              <a:t>‹#›</a:t>
            </a:fld>
            <a:endParaRPr lang="en-AU"/>
          </a:p>
        </p:txBody>
      </p:sp>
    </p:spTree>
    <p:extLst>
      <p:ext uri="{BB962C8B-B14F-4D97-AF65-F5344CB8AC3E}">
        <p14:creationId xmlns:p14="http://schemas.microsoft.com/office/powerpoint/2010/main" val="8906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3768B98-A213-4174-82C0-D3A7A8C13F48}" type="datetimeFigureOut">
              <a:rPr lang="en-AU" smtClean="0"/>
              <a:t>29/09/2013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88E300-8308-46DD-BC4F-155A7F62E48A}" type="slidenum">
              <a:rPr lang="en-AU" smtClean="0"/>
              <a:t>‹#›</a:t>
            </a:fld>
            <a:endParaRPr lang="en-AU"/>
          </a:p>
        </p:txBody>
      </p:sp>
    </p:spTree>
    <p:extLst>
      <p:ext uri="{BB962C8B-B14F-4D97-AF65-F5344CB8AC3E}">
        <p14:creationId xmlns:p14="http://schemas.microsoft.com/office/powerpoint/2010/main" val="48921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3768B98-A213-4174-82C0-D3A7A8C13F48}" type="datetimeFigureOut">
              <a:rPr lang="en-AU" smtClean="0"/>
              <a:t>29/09/2013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88E300-8308-46DD-BC4F-155A7F62E48A}" type="slidenum">
              <a:rPr lang="en-AU" smtClean="0"/>
              <a:t>‹#›</a:t>
            </a:fld>
            <a:endParaRPr lang="en-AU"/>
          </a:p>
        </p:txBody>
      </p:sp>
    </p:spTree>
    <p:extLst>
      <p:ext uri="{BB962C8B-B14F-4D97-AF65-F5344CB8AC3E}">
        <p14:creationId xmlns:p14="http://schemas.microsoft.com/office/powerpoint/2010/main" val="161896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768B98-A213-4174-82C0-D3A7A8C13F48}" type="datetimeFigureOut">
              <a:rPr lang="en-AU" smtClean="0"/>
              <a:t>29/09/2013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88E300-8308-46DD-BC4F-155A7F62E48A}" type="slidenum">
              <a:rPr lang="en-AU" smtClean="0"/>
              <a:t>‹#›</a:t>
            </a:fld>
            <a:endParaRPr lang="en-AU"/>
          </a:p>
        </p:txBody>
      </p:sp>
    </p:spTree>
    <p:extLst>
      <p:ext uri="{BB962C8B-B14F-4D97-AF65-F5344CB8AC3E}">
        <p14:creationId xmlns:p14="http://schemas.microsoft.com/office/powerpoint/2010/main" val="103811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3768B98-A213-4174-82C0-D3A7A8C13F48}" type="datetimeFigureOut">
              <a:rPr lang="en-AU" smtClean="0"/>
              <a:t>29/09/2013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88E300-8308-46DD-BC4F-155A7F62E48A}" type="slidenum">
              <a:rPr lang="en-AU" smtClean="0"/>
              <a:t>‹#›</a:t>
            </a:fld>
            <a:endParaRPr lang="en-AU"/>
          </a:p>
        </p:txBody>
      </p:sp>
    </p:spTree>
    <p:extLst>
      <p:ext uri="{BB962C8B-B14F-4D97-AF65-F5344CB8AC3E}">
        <p14:creationId xmlns:p14="http://schemas.microsoft.com/office/powerpoint/2010/main" val="340985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3768B98-A213-4174-82C0-D3A7A8C13F48}" type="datetimeFigureOut">
              <a:rPr lang="en-AU" smtClean="0"/>
              <a:t>29/09/2013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D88E300-8308-46DD-BC4F-155A7F62E48A}" type="slidenum">
              <a:rPr lang="en-AU" smtClean="0"/>
              <a:t>‹#›</a:t>
            </a:fld>
            <a:endParaRPr lang="en-AU"/>
          </a:p>
        </p:txBody>
      </p:sp>
    </p:spTree>
    <p:extLst>
      <p:ext uri="{BB962C8B-B14F-4D97-AF65-F5344CB8AC3E}">
        <p14:creationId xmlns:p14="http://schemas.microsoft.com/office/powerpoint/2010/main" val="89504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3768B98-A213-4174-82C0-D3A7A8C13F48}" type="datetimeFigureOut">
              <a:rPr lang="en-AU" smtClean="0"/>
              <a:t>29/09/2013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D88E300-8308-46DD-BC4F-155A7F62E48A}" type="slidenum">
              <a:rPr lang="en-AU" smtClean="0"/>
              <a:t>‹#›</a:t>
            </a:fld>
            <a:endParaRPr lang="en-AU"/>
          </a:p>
        </p:txBody>
      </p:sp>
    </p:spTree>
    <p:extLst>
      <p:ext uri="{BB962C8B-B14F-4D97-AF65-F5344CB8AC3E}">
        <p14:creationId xmlns:p14="http://schemas.microsoft.com/office/powerpoint/2010/main" val="321054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68B98-A213-4174-82C0-D3A7A8C13F48}" type="datetimeFigureOut">
              <a:rPr lang="en-AU" smtClean="0"/>
              <a:t>29/09/2013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D88E300-8308-46DD-BC4F-155A7F62E48A}" type="slidenum">
              <a:rPr lang="en-AU" smtClean="0"/>
              <a:t>‹#›</a:t>
            </a:fld>
            <a:endParaRPr lang="en-AU"/>
          </a:p>
        </p:txBody>
      </p:sp>
    </p:spTree>
    <p:extLst>
      <p:ext uri="{BB962C8B-B14F-4D97-AF65-F5344CB8AC3E}">
        <p14:creationId xmlns:p14="http://schemas.microsoft.com/office/powerpoint/2010/main" val="292890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768B98-A213-4174-82C0-D3A7A8C13F48}" type="datetimeFigureOut">
              <a:rPr lang="en-AU" smtClean="0"/>
              <a:t>29/09/2013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88E300-8308-46DD-BC4F-155A7F62E48A}" type="slidenum">
              <a:rPr lang="en-AU" smtClean="0"/>
              <a:t>‹#›</a:t>
            </a:fld>
            <a:endParaRPr lang="en-AU"/>
          </a:p>
        </p:txBody>
      </p:sp>
    </p:spTree>
    <p:extLst>
      <p:ext uri="{BB962C8B-B14F-4D97-AF65-F5344CB8AC3E}">
        <p14:creationId xmlns:p14="http://schemas.microsoft.com/office/powerpoint/2010/main" val="64417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768B98-A213-4174-82C0-D3A7A8C13F48}" type="datetimeFigureOut">
              <a:rPr lang="en-AU" smtClean="0"/>
              <a:t>29/09/2013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88E300-8308-46DD-BC4F-155A7F62E48A}" type="slidenum">
              <a:rPr lang="en-AU" smtClean="0"/>
              <a:t>‹#›</a:t>
            </a:fld>
            <a:endParaRPr lang="en-AU"/>
          </a:p>
        </p:txBody>
      </p:sp>
    </p:spTree>
    <p:extLst>
      <p:ext uri="{BB962C8B-B14F-4D97-AF65-F5344CB8AC3E}">
        <p14:creationId xmlns:p14="http://schemas.microsoft.com/office/powerpoint/2010/main" val="4227727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68B98-A213-4174-82C0-D3A7A8C13F48}" type="datetimeFigureOut">
              <a:rPr lang="en-AU" smtClean="0"/>
              <a:t>29/09/2013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8E300-8308-46DD-BC4F-155A7F62E48A}" type="slidenum">
              <a:rPr lang="en-AU" smtClean="0"/>
              <a:t>‹#›</a:t>
            </a:fld>
            <a:endParaRPr lang="en-AU"/>
          </a:p>
        </p:txBody>
      </p:sp>
    </p:spTree>
    <p:extLst>
      <p:ext uri="{BB962C8B-B14F-4D97-AF65-F5344CB8AC3E}">
        <p14:creationId xmlns:p14="http://schemas.microsoft.com/office/powerpoint/2010/main" val="3720366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1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8.jpeg"/><Relationship Id="rId18" Type="http://schemas.microsoft.com/office/2007/relationships/hdphoto" Target="../media/hdphoto3.wdp"/><Relationship Id="rId3" Type="http://schemas.openxmlformats.org/officeDocument/2006/relationships/image" Target="../media/image9.png"/><Relationship Id="rId21" Type="http://schemas.microsoft.com/office/2007/relationships/hdphoto" Target="../media/hdphoto4.wdp"/><Relationship Id="rId7" Type="http://schemas.openxmlformats.org/officeDocument/2006/relationships/image" Target="../media/image13.jpeg"/><Relationship Id="rId12" Type="http://schemas.openxmlformats.org/officeDocument/2006/relationships/image" Target="../media/image17.jpeg"/><Relationship Id="rId17" Type="http://schemas.openxmlformats.org/officeDocument/2006/relationships/image" Target="../media/image21.jpeg"/><Relationship Id="rId2" Type="http://schemas.openxmlformats.org/officeDocument/2006/relationships/notesSlide" Target="../notesSlides/notesSlide5.xml"/><Relationship Id="rId16" Type="http://schemas.microsoft.com/office/2007/relationships/hdphoto" Target="../media/hdphoto2.wdp"/><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6.png"/><Relationship Id="rId5" Type="http://schemas.openxmlformats.org/officeDocument/2006/relationships/image" Target="../media/image11.jpeg"/><Relationship Id="rId15" Type="http://schemas.openxmlformats.org/officeDocument/2006/relationships/image" Target="../media/image20.png"/><Relationship Id="rId10" Type="http://schemas.openxmlformats.org/officeDocument/2006/relationships/image" Target="../media/image15.jpeg"/><Relationship Id="rId19" Type="http://schemas.openxmlformats.org/officeDocument/2006/relationships/image" Target="../media/image22.jpeg"/><Relationship Id="rId4" Type="http://schemas.openxmlformats.org/officeDocument/2006/relationships/image" Target="../media/image10.jpeg"/><Relationship Id="rId9" Type="http://schemas.openxmlformats.org/officeDocument/2006/relationships/image" Target="../media/image14.jpeg"/><Relationship Id="rId14" Type="http://schemas.openxmlformats.org/officeDocument/2006/relationships/image" Target="../media/image19.png"/><Relationship Id="rId22"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43.jpeg"/><Relationship Id="rId26" Type="http://schemas.openxmlformats.org/officeDocument/2006/relationships/image" Target="../media/image51.jpeg"/><Relationship Id="rId3" Type="http://schemas.openxmlformats.org/officeDocument/2006/relationships/image" Target="../media/image28.jpeg"/><Relationship Id="rId21" Type="http://schemas.openxmlformats.org/officeDocument/2006/relationships/image" Target="../media/image46.jpeg"/><Relationship Id="rId34" Type="http://schemas.openxmlformats.org/officeDocument/2006/relationships/image" Target="../media/image59.jpe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5" Type="http://schemas.openxmlformats.org/officeDocument/2006/relationships/image" Target="../media/image50.jpeg"/><Relationship Id="rId33" Type="http://schemas.openxmlformats.org/officeDocument/2006/relationships/image" Target="../media/image58.jpeg"/><Relationship Id="rId2" Type="http://schemas.openxmlformats.org/officeDocument/2006/relationships/notesSlide" Target="../notesSlides/notesSlide9.xml"/><Relationship Id="rId16" Type="http://schemas.openxmlformats.org/officeDocument/2006/relationships/image" Target="../media/image41.jpeg"/><Relationship Id="rId20" Type="http://schemas.openxmlformats.org/officeDocument/2006/relationships/image" Target="../media/image45.jpeg"/><Relationship Id="rId29"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24" Type="http://schemas.openxmlformats.org/officeDocument/2006/relationships/image" Target="../media/image49.jpeg"/><Relationship Id="rId32" Type="http://schemas.openxmlformats.org/officeDocument/2006/relationships/image" Target="../media/image57.jpeg"/><Relationship Id="rId37" Type="http://schemas.openxmlformats.org/officeDocument/2006/relationships/image" Target="../media/image62.jpeg"/><Relationship Id="rId5" Type="http://schemas.openxmlformats.org/officeDocument/2006/relationships/image" Target="../media/image30.jpeg"/><Relationship Id="rId15" Type="http://schemas.openxmlformats.org/officeDocument/2006/relationships/image" Target="../media/image40.jpeg"/><Relationship Id="rId23" Type="http://schemas.openxmlformats.org/officeDocument/2006/relationships/image" Target="../media/image48.jpeg"/><Relationship Id="rId28" Type="http://schemas.openxmlformats.org/officeDocument/2006/relationships/image" Target="../media/image53.jpeg"/><Relationship Id="rId36" Type="http://schemas.openxmlformats.org/officeDocument/2006/relationships/image" Target="../media/image61.jpeg"/><Relationship Id="rId10" Type="http://schemas.openxmlformats.org/officeDocument/2006/relationships/image" Target="../media/image35.jpeg"/><Relationship Id="rId19" Type="http://schemas.openxmlformats.org/officeDocument/2006/relationships/image" Target="../media/image44.jpeg"/><Relationship Id="rId31" Type="http://schemas.openxmlformats.org/officeDocument/2006/relationships/image" Target="../media/image56.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 Id="rId22" Type="http://schemas.openxmlformats.org/officeDocument/2006/relationships/image" Target="../media/image47.jpeg"/><Relationship Id="rId27" Type="http://schemas.openxmlformats.org/officeDocument/2006/relationships/image" Target="../media/image52.jpeg"/><Relationship Id="rId30" Type="http://schemas.openxmlformats.org/officeDocument/2006/relationships/image" Target="../media/image55.jpeg"/><Relationship Id="rId35" Type="http://schemas.openxmlformats.org/officeDocument/2006/relationships/image" Target="../media/image6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BE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564904"/>
            <a:ext cx="4176464" cy="1470025"/>
          </a:xfrm>
        </p:spPr>
        <p:txBody>
          <a:bodyPr>
            <a:noAutofit/>
          </a:bodyPr>
          <a:lstStyle/>
          <a:p>
            <a:r>
              <a:rPr lang="en-US" b="1" dirty="0">
                <a:solidFill>
                  <a:srgbClr val="444444"/>
                </a:solidFill>
                <a:latin typeface="Georgia" pitchFamily="18" charset="0"/>
                <a:ea typeface="Batang" pitchFamily="18" charset="-127"/>
                <a:cs typeface="David" pitchFamily="34" charset="-79"/>
              </a:rPr>
              <a:t>The role of Regulatory Frameworks and Non-State Actors in Creating Sustainable Diets</a:t>
            </a:r>
            <a:endParaRPr lang="en-AU" b="1" dirty="0">
              <a:latin typeface="Georgia" pitchFamily="18" charset="0"/>
              <a:ea typeface="Batang" pitchFamily="18" charset="-127"/>
              <a:cs typeface="David" pitchFamily="34" charset="-79"/>
            </a:endParaRPr>
          </a:p>
        </p:txBody>
      </p:sp>
      <p:sp>
        <p:nvSpPr>
          <p:cNvPr id="5" name="TextBox 4"/>
          <p:cNvSpPr txBox="1"/>
          <p:nvPr/>
        </p:nvSpPr>
        <p:spPr>
          <a:xfrm>
            <a:off x="99588" y="6145518"/>
            <a:ext cx="4211960" cy="584775"/>
          </a:xfrm>
          <a:prstGeom prst="rect">
            <a:avLst/>
          </a:prstGeom>
          <a:noFill/>
        </p:spPr>
        <p:txBody>
          <a:bodyPr wrap="square" rtlCol="0">
            <a:spAutoFit/>
          </a:bodyPr>
          <a:lstStyle/>
          <a:p>
            <a:r>
              <a:rPr lang="en-AU" sz="1600" i="1" dirty="0" smtClean="0">
                <a:latin typeface="Arial" pitchFamily="34" charset="0"/>
                <a:cs typeface="Arial" pitchFamily="34" charset="0"/>
              </a:rPr>
              <a:t>Photo taken by Fair Food Brisbane at Jane St Community Garden in West End </a:t>
            </a:r>
            <a:endParaRPr lang="en-AU" sz="1600" i="1" dirty="0">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696" y="0"/>
            <a:ext cx="4564856" cy="6858000"/>
          </a:xfrm>
          <a:prstGeom prst="rect">
            <a:avLst/>
          </a:prstGeom>
        </p:spPr>
      </p:pic>
      <p:pic>
        <p:nvPicPr>
          <p:cNvPr id="3074" name="Picture 2" descr="\\studenthome.qut.edu.au\group33$\n6869033\Desktop\1044069_205685049555273_1632820961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5667" y="5715202"/>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286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6016" y="4274016"/>
            <a:ext cx="4424908" cy="1569660"/>
          </a:xfrm>
          <a:prstGeom prst="rect">
            <a:avLst/>
          </a:prstGeom>
        </p:spPr>
        <p:txBody>
          <a:bodyPr wrap="square">
            <a:spAutoFit/>
          </a:bodyPr>
          <a:lstStyle/>
          <a:p>
            <a:pPr lvl="0"/>
            <a:r>
              <a:rPr lang="en-AU" sz="2400" b="1" dirty="0" smtClean="0">
                <a:solidFill>
                  <a:prstClr val="black"/>
                </a:solidFill>
                <a:latin typeface="Arial" pitchFamily="34" charset="0"/>
                <a:cs typeface="Arial" pitchFamily="34" charset="0"/>
              </a:rPr>
              <a:t>3. Australian </a:t>
            </a:r>
            <a:r>
              <a:rPr lang="en-AU" sz="2400" b="1" dirty="0">
                <a:solidFill>
                  <a:prstClr val="black"/>
                </a:solidFill>
                <a:latin typeface="Arial" pitchFamily="34" charset="0"/>
                <a:cs typeface="Arial" pitchFamily="34" charset="0"/>
              </a:rPr>
              <a:t>regulators are resistant to regulating the food industry in relation to shifting dietary patterns</a:t>
            </a:r>
          </a:p>
        </p:txBody>
      </p:sp>
      <p:sp>
        <p:nvSpPr>
          <p:cNvPr id="2" name="Rectangle 1"/>
          <p:cNvSpPr/>
          <p:nvPr/>
        </p:nvSpPr>
        <p:spPr>
          <a:xfrm>
            <a:off x="17959" y="127992"/>
            <a:ext cx="4715594" cy="3477875"/>
          </a:xfrm>
          <a:prstGeom prst="rect">
            <a:avLst/>
          </a:prstGeom>
        </p:spPr>
        <p:txBody>
          <a:bodyPr wrap="square">
            <a:spAutoFit/>
          </a:bodyPr>
          <a:lstStyle/>
          <a:p>
            <a:pPr lvl="0"/>
            <a:r>
              <a:rPr lang="en-US" sz="2000" b="1" dirty="0" smtClean="0">
                <a:solidFill>
                  <a:prstClr val="black"/>
                </a:solidFill>
                <a:latin typeface="Arial" pitchFamily="34" charset="0"/>
                <a:cs typeface="Arial" pitchFamily="34" charset="0"/>
              </a:rPr>
              <a:t>Example: </a:t>
            </a:r>
            <a:r>
              <a:rPr lang="en-US" sz="2000" dirty="0" smtClean="0">
                <a:solidFill>
                  <a:prstClr val="black"/>
                </a:solidFill>
                <a:latin typeface="Arial" pitchFamily="34" charset="0"/>
                <a:cs typeface="Arial" pitchFamily="34" charset="0"/>
              </a:rPr>
              <a:t>Goal 12 from National Food Plan White Paper 2013 </a:t>
            </a:r>
            <a:r>
              <a:rPr lang="en-US" sz="2000" i="1" dirty="0" smtClean="0">
                <a:solidFill>
                  <a:prstClr val="black"/>
                </a:solidFill>
                <a:latin typeface="Arial" pitchFamily="34" charset="0"/>
                <a:cs typeface="Arial" pitchFamily="34" charset="0"/>
              </a:rPr>
              <a:t>“Australians will have the information they need to help them make decisions about food” </a:t>
            </a:r>
          </a:p>
          <a:p>
            <a:pPr lvl="0"/>
            <a:endParaRPr lang="en-US" sz="2000" i="1" dirty="0" smtClean="0">
              <a:solidFill>
                <a:prstClr val="black"/>
              </a:solidFill>
              <a:latin typeface="Arial" pitchFamily="34" charset="0"/>
              <a:cs typeface="Arial" pitchFamily="34" charset="0"/>
            </a:endParaRPr>
          </a:p>
          <a:p>
            <a:pPr lvl="0"/>
            <a:r>
              <a:rPr lang="en-US" sz="2000" dirty="0" smtClean="0">
                <a:solidFill>
                  <a:prstClr val="black"/>
                </a:solidFill>
                <a:latin typeface="Arial" pitchFamily="34" charset="0"/>
                <a:cs typeface="Arial" pitchFamily="34" charset="0"/>
              </a:rPr>
              <a:t>Pathway to achieving this: </a:t>
            </a:r>
            <a:endParaRPr lang="en-US" sz="2000" dirty="0">
              <a:solidFill>
                <a:prstClr val="black"/>
              </a:solidFill>
              <a:latin typeface="Arial" pitchFamily="34" charset="0"/>
              <a:cs typeface="Arial" pitchFamily="34" charset="0"/>
            </a:endParaRPr>
          </a:p>
          <a:p>
            <a:pPr lvl="0"/>
            <a:r>
              <a:rPr lang="en-US" sz="2000" i="1" dirty="0" smtClean="0">
                <a:solidFill>
                  <a:prstClr val="black"/>
                </a:solidFill>
                <a:latin typeface="Arial" pitchFamily="34" charset="0"/>
                <a:cs typeface="Arial" pitchFamily="34" charset="0"/>
              </a:rPr>
              <a:t>“Support </a:t>
            </a:r>
            <a:r>
              <a:rPr lang="en-US" sz="2000" i="1" dirty="0">
                <a:solidFill>
                  <a:prstClr val="black"/>
                </a:solidFill>
                <a:latin typeface="Arial" pitchFamily="34" charset="0"/>
                <a:cs typeface="Arial" pitchFamily="34" charset="0"/>
              </a:rPr>
              <a:t>industry-initiated self-regulatory and co-regulatory approaches to </a:t>
            </a:r>
            <a:r>
              <a:rPr lang="en-US" sz="2000" i="1" dirty="0" err="1" smtClean="0">
                <a:solidFill>
                  <a:prstClr val="black"/>
                </a:solidFill>
                <a:latin typeface="Arial" pitchFamily="34" charset="0"/>
                <a:cs typeface="Arial" pitchFamily="34" charset="0"/>
              </a:rPr>
              <a:t>labelling</a:t>
            </a:r>
            <a:r>
              <a:rPr lang="en-US" sz="2000" i="1" dirty="0" smtClean="0">
                <a:solidFill>
                  <a:prstClr val="black"/>
                </a:solidFill>
                <a:latin typeface="Arial" pitchFamily="34" charset="0"/>
                <a:cs typeface="Arial" pitchFamily="34" charset="0"/>
              </a:rPr>
              <a:t> </a:t>
            </a:r>
            <a:r>
              <a:rPr lang="en-US" sz="2000" i="1" dirty="0">
                <a:solidFill>
                  <a:prstClr val="black"/>
                </a:solidFill>
                <a:latin typeface="Arial" pitchFamily="34" charset="0"/>
                <a:cs typeface="Arial" pitchFamily="34" charset="0"/>
              </a:rPr>
              <a:t>of food in relation to consumer values </a:t>
            </a:r>
            <a:r>
              <a:rPr lang="en-US" sz="2000" i="1" dirty="0" smtClean="0">
                <a:solidFill>
                  <a:prstClr val="black"/>
                </a:solidFill>
                <a:latin typeface="Arial" pitchFamily="34" charset="0"/>
                <a:cs typeface="Arial" pitchFamily="34" charset="0"/>
              </a:rPr>
              <a:t>issues” </a:t>
            </a:r>
            <a:r>
              <a:rPr lang="en-US" sz="2000" dirty="0" smtClean="0">
                <a:solidFill>
                  <a:prstClr val="black"/>
                </a:solidFill>
                <a:latin typeface="Arial" pitchFamily="34" charset="0"/>
                <a:cs typeface="Arial" pitchFamily="34" charset="0"/>
              </a:rPr>
              <a:t>(Page 96) </a:t>
            </a:r>
            <a:endParaRPr lang="en-AU" sz="2000" dirty="0">
              <a:solidFill>
                <a:prstClr val="black"/>
              </a:solidFill>
              <a:latin typeface="Arial" pitchFamily="34" charset="0"/>
              <a:cs typeface="Arial" pitchFamily="34" charset="0"/>
            </a:endParaRPr>
          </a:p>
        </p:txBody>
      </p:sp>
      <p:pic>
        <p:nvPicPr>
          <p:cNvPr id="1026" name="Picture 2" descr="Supermarket Sho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911950"/>
            <a:ext cx="4104456" cy="27396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iley.com.au/content/upload/images/Industries/industries-food-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21" y="260442"/>
            <a:ext cx="3928698"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811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lstStyle/>
          <a:p>
            <a:r>
              <a:rPr lang="en-AU" sz="5400" dirty="0" smtClean="0">
                <a:latin typeface="Georgia" pitchFamily="18" charset="0"/>
                <a:cs typeface="Arial" pitchFamily="34" charset="0"/>
              </a:rPr>
              <a:t>Conclusion</a:t>
            </a:r>
            <a:r>
              <a:rPr lang="en-AU" dirty="0" smtClean="0">
                <a:latin typeface="Arial" pitchFamily="34" charset="0"/>
                <a:cs typeface="Arial" pitchFamily="34" charset="0"/>
              </a:rPr>
              <a:t> </a:t>
            </a:r>
            <a:endParaRPr lang="en-AU" dirty="0">
              <a:latin typeface="Arial" pitchFamily="34" charset="0"/>
              <a:cs typeface="Arial" pitchFamily="34" charset="0"/>
            </a:endParaRPr>
          </a:p>
        </p:txBody>
      </p:sp>
      <p:pic>
        <p:nvPicPr>
          <p:cNvPr id="2050" name="Picture 2" descr="https://fbcdn-sphotos-g-a.akamaihd.net/hphotos-ak-prn2/1157724_210844139039364_210830658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060848"/>
            <a:ext cx="3280318"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fbcdn-sphotos-a-a.akamaihd.net/hphotos-ak-prn2/1184767_210846592372452_2002978048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0319" y="2060848"/>
            <a:ext cx="2947865"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fbcdn-sphotos-a-a.akamaihd.net/hphotos-ak-prn2/969616_210946882362423_347272431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2060848"/>
            <a:ext cx="2915816"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27984" y="4437112"/>
            <a:ext cx="4716016" cy="707886"/>
          </a:xfrm>
          <a:prstGeom prst="rect">
            <a:avLst/>
          </a:prstGeom>
          <a:noFill/>
        </p:spPr>
        <p:txBody>
          <a:bodyPr wrap="square" rtlCol="0">
            <a:spAutoFit/>
          </a:bodyPr>
          <a:lstStyle/>
          <a:p>
            <a:pPr algn="r"/>
            <a:r>
              <a:rPr lang="en-AU" sz="2000" dirty="0" smtClean="0">
                <a:latin typeface="Arial" pitchFamily="34" charset="0"/>
                <a:cs typeface="Arial" pitchFamily="34" charset="0"/>
              </a:rPr>
              <a:t>www.fairfoodbrisbane.org</a:t>
            </a:r>
          </a:p>
          <a:p>
            <a:pPr algn="r"/>
            <a:r>
              <a:rPr lang="en-AU" sz="2000" dirty="0"/>
              <a:t>https://www.facebook.com/Fairfoodbne</a:t>
            </a:r>
            <a:endParaRPr lang="en-AU" sz="2000" dirty="0">
              <a:latin typeface="Arial" pitchFamily="34" charset="0"/>
              <a:cs typeface="Arial" pitchFamily="34" charset="0"/>
            </a:endParaRPr>
          </a:p>
        </p:txBody>
      </p:sp>
    </p:spTree>
    <p:extLst>
      <p:ext uri="{BB962C8B-B14F-4D97-AF65-F5344CB8AC3E}">
        <p14:creationId xmlns:p14="http://schemas.microsoft.com/office/powerpoint/2010/main" val="742286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drsharma.ca/wp-content/uploads/sharma-obesity-double-food-pyram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35896" y="6270147"/>
            <a:ext cx="5684088" cy="587853"/>
          </a:xfrm>
          <a:prstGeom prst="rect">
            <a:avLst/>
          </a:prstGeom>
          <a:noFill/>
        </p:spPr>
        <p:txBody>
          <a:bodyPr wrap="square" rtlCol="0">
            <a:spAutoFit/>
          </a:bodyPr>
          <a:lstStyle/>
          <a:p>
            <a:pPr>
              <a:lnSpc>
                <a:spcPct val="115000"/>
              </a:lnSpc>
              <a:spcAft>
                <a:spcPts val="1200"/>
              </a:spcAft>
            </a:pPr>
            <a:r>
              <a:rPr lang="en-AU" sz="1400" b="1" dirty="0">
                <a:latin typeface="Arial" pitchFamily="34" charset="0"/>
                <a:ea typeface="Times New Roman"/>
                <a:cs typeface="Arial" pitchFamily="34" charset="0"/>
              </a:rPr>
              <a:t>‘Double Pyramid: Healthy Food for People, Sustainable Food for the Planet’ (Barilla </a:t>
            </a:r>
            <a:r>
              <a:rPr lang="en-AU" sz="1400" b="1" dirty="0" err="1">
                <a:latin typeface="Arial" pitchFamily="34" charset="0"/>
                <a:ea typeface="Times New Roman"/>
                <a:cs typeface="Arial" pitchFamily="34" charset="0"/>
              </a:rPr>
              <a:t>Center</a:t>
            </a:r>
            <a:r>
              <a:rPr lang="en-AU" sz="1400" b="1" dirty="0">
                <a:latin typeface="Arial" pitchFamily="34" charset="0"/>
                <a:ea typeface="Times New Roman"/>
                <a:cs typeface="Arial" pitchFamily="34" charset="0"/>
              </a:rPr>
              <a:t> for Food &amp; Nutrition, 2011</a:t>
            </a:r>
            <a:r>
              <a:rPr lang="en-AU" sz="1400" b="1" dirty="0" smtClean="0">
                <a:latin typeface="Arial" pitchFamily="34" charset="0"/>
                <a:ea typeface="Times New Roman"/>
                <a:cs typeface="Arial" pitchFamily="34" charset="0"/>
              </a:rPr>
              <a:t>).</a:t>
            </a:r>
            <a:endParaRPr lang="en-AU" sz="1400" b="1" dirty="0">
              <a:latin typeface="Arial" pitchFamily="34" charset="0"/>
              <a:ea typeface="Times New Roman"/>
              <a:cs typeface="Arial" pitchFamily="34" charset="0"/>
            </a:endParaRPr>
          </a:p>
        </p:txBody>
      </p:sp>
    </p:spTree>
    <p:extLst>
      <p:ext uri="{BB962C8B-B14F-4D97-AF65-F5344CB8AC3E}">
        <p14:creationId xmlns:p14="http://schemas.microsoft.com/office/powerpoint/2010/main" val="1452998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fbcdn-sphotos-e-a.akamaihd.net/hphotos-ak-prn1/13577_210843365706108_1480075283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8367" y="3579742"/>
            <a:ext cx="3179770" cy="20828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bcdn-sphotos-h-a.akamaihd.net/hphotos-ak-frc1/999384_208631309260647_1320375202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303" y="2996952"/>
            <a:ext cx="3134430" cy="32845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530" y="4171"/>
            <a:ext cx="9184530" cy="2677656"/>
          </a:xfrm>
          <a:prstGeom prst="rect">
            <a:avLst/>
          </a:prstGeom>
        </p:spPr>
        <p:txBody>
          <a:bodyPr wrap="square">
            <a:spAutoFit/>
          </a:bodyPr>
          <a:lstStyle/>
          <a:p>
            <a:pPr algn="ctr"/>
            <a:r>
              <a:rPr lang="en-AU" sz="2400" dirty="0">
                <a:solidFill>
                  <a:srgbClr val="000000"/>
                </a:solidFill>
                <a:latin typeface="Georgia" pitchFamily="18" charset="0"/>
                <a:ea typeface="Times New Roman"/>
              </a:rPr>
              <a:t>S</a:t>
            </a:r>
            <a:r>
              <a:rPr lang="en-AU" sz="2400" dirty="0" smtClean="0">
                <a:solidFill>
                  <a:srgbClr val="000000"/>
                </a:solidFill>
                <a:effectLst/>
                <a:latin typeface="Georgia" pitchFamily="18" charset="0"/>
                <a:ea typeface="Times New Roman"/>
              </a:rPr>
              <a:t>ustainable diets are “…</a:t>
            </a:r>
            <a:r>
              <a:rPr lang="en-AU" sz="2400" i="1" dirty="0" smtClean="0">
                <a:solidFill>
                  <a:srgbClr val="000000"/>
                </a:solidFill>
                <a:effectLst/>
                <a:latin typeface="Georgia" pitchFamily="18" charset="0"/>
                <a:ea typeface="Times New Roman"/>
              </a:rPr>
              <a:t>those diets with low environmental impacts which contribute to food and nutrition security and to healthy life for present and future generations. Sustainable diets are protective and respectful of biodiversity and ecosystems, culturally acceptable, accessible, economically fair and affordable; nutritionally adequate, safe and healthy; while optimizing natural and human resources”.</a:t>
            </a:r>
            <a:endParaRPr lang="en-AU" sz="2400" dirty="0">
              <a:latin typeface="Georgia" pitchFamily="18" charset="0"/>
            </a:endParaRPr>
          </a:p>
        </p:txBody>
      </p:sp>
      <p:sp>
        <p:nvSpPr>
          <p:cNvPr id="5" name="Rectangle 4"/>
          <p:cNvSpPr/>
          <p:nvPr/>
        </p:nvSpPr>
        <p:spPr>
          <a:xfrm>
            <a:off x="17849" y="6295350"/>
            <a:ext cx="8798908" cy="584775"/>
          </a:xfrm>
          <a:prstGeom prst="rect">
            <a:avLst/>
          </a:prstGeom>
        </p:spPr>
        <p:txBody>
          <a:bodyPr wrap="square">
            <a:spAutoFit/>
          </a:bodyPr>
          <a:lstStyle/>
          <a:p>
            <a:r>
              <a:rPr lang="en-AU" sz="1600" dirty="0" smtClean="0">
                <a:effectLst/>
                <a:latin typeface="Times New Roman"/>
                <a:ea typeface="Calibri"/>
              </a:rPr>
              <a:t>‘Sustainable Diets and Biodiversity: Directions and Solutions for Policy, Research and Action’ (FAO: Nutrition and Consumer Protection Division, 3 November 2010) 1</a:t>
            </a:r>
            <a:endParaRPr lang="en-AU" sz="1600" dirty="0"/>
          </a:p>
        </p:txBody>
      </p:sp>
      <p:pic>
        <p:nvPicPr>
          <p:cNvPr id="4098" name="Picture 2" descr="\\studenthome.qut.edu.au\group33$\n6869033\Desktop\1044069_205685049555273_1632820961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3416" y="4731289"/>
            <a:ext cx="934721" cy="9347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fbcdn-sphotos-g-a.akamaihd.net/hphotos-ak-ash3/1184970_210845825705862_1942841968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45" y="3592334"/>
            <a:ext cx="3140547" cy="207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933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udenthome.qut.edu.au\group33$\n6869033\Desktop\1175012_210844912372620_55239049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 y="0"/>
            <a:ext cx="486471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60648"/>
            <a:ext cx="3672408" cy="1728192"/>
          </a:xfrm>
        </p:spPr>
        <p:txBody>
          <a:bodyPr>
            <a:normAutofit fontScale="90000"/>
          </a:bodyPr>
          <a:lstStyle/>
          <a:p>
            <a:r>
              <a:rPr lang="en-AU" dirty="0" smtClean="0">
                <a:latin typeface="Georgia" pitchFamily="18" charset="0"/>
              </a:rPr>
              <a:t>Is the average Australian diet sustainable?</a:t>
            </a:r>
            <a:endParaRPr lang="en-AU" dirty="0">
              <a:latin typeface="Georgia" pitchFamily="18" charset="0"/>
            </a:endParaRPr>
          </a:p>
        </p:txBody>
      </p:sp>
      <p:sp>
        <p:nvSpPr>
          <p:cNvPr id="7" name="Content Placeholder 2"/>
          <p:cNvSpPr>
            <a:spLocks noGrp="1"/>
          </p:cNvSpPr>
          <p:nvPr>
            <p:ph idx="1"/>
          </p:nvPr>
        </p:nvSpPr>
        <p:spPr>
          <a:xfrm>
            <a:off x="4725921" y="116632"/>
            <a:ext cx="4433328" cy="6814151"/>
          </a:xfrm>
        </p:spPr>
        <p:txBody>
          <a:bodyPr>
            <a:normAutofit fontScale="77500" lnSpcReduction="20000"/>
          </a:bodyPr>
          <a:lstStyle/>
          <a:p>
            <a:pPr marL="0" indent="0">
              <a:buNone/>
            </a:pPr>
            <a:endParaRPr lang="en-AU" sz="3400" dirty="0" smtClean="0">
              <a:latin typeface="Georgia" pitchFamily="18" charset="0"/>
            </a:endParaRPr>
          </a:p>
          <a:p>
            <a:pPr marL="0" indent="0">
              <a:buNone/>
            </a:pPr>
            <a:r>
              <a:rPr lang="en-AU" sz="3400" dirty="0">
                <a:latin typeface="Georgia" pitchFamily="18" charset="0"/>
              </a:rPr>
              <a:t> </a:t>
            </a:r>
            <a:r>
              <a:rPr lang="en-AU" sz="3400" dirty="0" smtClean="0">
                <a:latin typeface="Georgia" pitchFamily="18" charset="0"/>
              </a:rPr>
              <a:t> Average Australian Diet:</a:t>
            </a:r>
            <a:endParaRPr lang="en-AU" sz="3400" dirty="0">
              <a:latin typeface="Georgia" pitchFamily="18" charset="0"/>
            </a:endParaRPr>
          </a:p>
          <a:p>
            <a:pPr marL="0" indent="0">
              <a:buNone/>
            </a:pPr>
            <a:endParaRPr lang="en-AU" sz="3400" dirty="0" smtClean="0">
              <a:latin typeface="Georgia" pitchFamily="18" charset="0"/>
            </a:endParaRPr>
          </a:p>
          <a:p>
            <a:pPr lvl="1"/>
            <a:r>
              <a:rPr lang="en-AU" sz="3400" dirty="0" smtClean="0">
                <a:latin typeface="Georgia" pitchFamily="18" charset="0"/>
              </a:rPr>
              <a:t>Relies on foods with the highest environmental impact</a:t>
            </a:r>
          </a:p>
          <a:p>
            <a:pPr lvl="1"/>
            <a:r>
              <a:rPr lang="en-AU" sz="3400" dirty="0" smtClean="0">
                <a:latin typeface="Georgia" pitchFamily="18" charset="0"/>
              </a:rPr>
              <a:t> Consists of comparatively high levels of manufactured or processed  foods</a:t>
            </a:r>
          </a:p>
          <a:p>
            <a:pPr lvl="1"/>
            <a:r>
              <a:rPr lang="en-AU" sz="3400" dirty="0" smtClean="0">
                <a:latin typeface="Georgia" pitchFamily="18" charset="0"/>
              </a:rPr>
              <a:t>Does not support biodiversity or micronutrient sufficiency</a:t>
            </a:r>
          </a:p>
          <a:p>
            <a:pPr lvl="1"/>
            <a:r>
              <a:rPr lang="en-AU" sz="3400" dirty="0" smtClean="0">
                <a:latin typeface="Georgia" pitchFamily="18" charset="0"/>
              </a:rPr>
              <a:t>Disengages with Indigenous food culture “Bush foods”</a:t>
            </a:r>
          </a:p>
          <a:p>
            <a:pPr lvl="1"/>
            <a:r>
              <a:rPr lang="en-AU" sz="3400" dirty="0" smtClean="0">
                <a:latin typeface="Georgia" pitchFamily="18" charset="0"/>
              </a:rPr>
              <a:t>Potentially insecure</a:t>
            </a:r>
            <a:endParaRPr lang="en-AU" dirty="0" smtClean="0"/>
          </a:p>
          <a:p>
            <a:pPr lvl="1"/>
            <a:endParaRPr lang="en-AU" dirty="0"/>
          </a:p>
        </p:txBody>
      </p:sp>
      <p:pic>
        <p:nvPicPr>
          <p:cNvPr id="5" name="Picture 2" descr="\\studenthome.qut.edu.au\group33$\n6869033\Desktop\1044069_205685049555273_1632820961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9" y="5933702"/>
            <a:ext cx="934721" cy="93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65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8883" y="205613"/>
            <a:ext cx="7308304" cy="769441"/>
          </a:xfrm>
          <a:prstGeom prst="rect">
            <a:avLst/>
          </a:prstGeom>
        </p:spPr>
        <p:txBody>
          <a:bodyPr wrap="square">
            <a:spAutoFit/>
          </a:bodyPr>
          <a:lstStyle/>
          <a:p>
            <a:pPr lvl="0" algn="r"/>
            <a:r>
              <a:rPr lang="en-AU" sz="4400" b="1" dirty="0">
                <a:solidFill>
                  <a:srgbClr val="3A2312"/>
                </a:solidFill>
                <a:latin typeface="Arial" pitchFamily="34" charset="0"/>
                <a:cs typeface="Arial" pitchFamily="34" charset="0"/>
              </a:rPr>
              <a:t>Regulatory </a:t>
            </a:r>
            <a:r>
              <a:rPr lang="en-AU" sz="4400" b="1" dirty="0" smtClean="0">
                <a:solidFill>
                  <a:srgbClr val="3A2312"/>
                </a:solidFill>
                <a:latin typeface="Arial" pitchFamily="34" charset="0"/>
                <a:cs typeface="Arial" pitchFamily="34" charset="0"/>
              </a:rPr>
              <a:t>Responses </a:t>
            </a:r>
            <a:endParaRPr lang="en-AU" sz="4400" dirty="0">
              <a:solidFill>
                <a:srgbClr val="3A2312"/>
              </a:solidFill>
              <a:latin typeface="Arial" pitchFamily="34" charset="0"/>
              <a:cs typeface="Arial" pitchFamily="34" charset="0"/>
            </a:endParaRPr>
          </a:p>
        </p:txBody>
      </p:sp>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45225"/>
            <a:ext cx="4267200" cy="142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alt=&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477724"/>
            <a:ext cx="2248803" cy="28536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eartfoundation.org.au/SiteCollectionImages/SubNavHead_FoodLabellingRe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018612"/>
            <a:ext cx="3293532" cy="14873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oc.tas.edu.au/resources/user/images/news_images/imagesCAHRYE52-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5637" y="3410732"/>
            <a:ext cx="844464" cy="1533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7" descr="http://www.eatforhealth.gov.au/sites/default/files/images/diet_guidelines_cover.jpg"/>
          <p:cNvPicPr>
            <a:picLocks noChangeAspect="1" noChangeArrowheads="1"/>
          </p:cNvPicPr>
          <p:nvPr/>
        </p:nvPicPr>
        <p:blipFill>
          <a:blip r:embed="rId7">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325747" y="1591433"/>
            <a:ext cx="1788870" cy="19095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3.bp.blogspot.com/_9I83KFGSnaE/S_TOY0eNMmI/AAAAAAAAAI0/Z2yYuVLkfeE/s200/preventativ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2477724"/>
            <a:ext cx="2051719" cy="29972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wap It Don't Stop I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 y="17135"/>
            <a:ext cx="2960098" cy="114639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28215" y="4711186"/>
            <a:ext cx="1410770" cy="841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descr="https://encrypted-tbn3.gstatic.com/images?q=tbn:ANd9GcT-_745jzkURFfp3fY0RM56kDy3ZVp5e0eqrJrx1Y4ucCQq2dQbd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1942" y="4016528"/>
            <a:ext cx="1251856" cy="69465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ww.betterhealth.vic.gov.au/bhcv2/bhcattach.nsf/Images/event-australias_healthy_weight_week.jpg/$File/event-australias_healthy_weight_week.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6634" y="822278"/>
            <a:ext cx="1589162" cy="7691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descr="http://downtoearthmother.com/wp-content/uploads/2013/02/australian_guide_to_healthy_eating_poster_small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98540" y="2233063"/>
            <a:ext cx="996425" cy="102937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www.eatforhealth.gov.au/sites/default/files/images/the_guidelines/n55_agthe_large.jpg"/>
          <p:cNvPicPr>
            <a:picLocks noChangeAspect="1" noChangeArrowheads="1"/>
          </p:cNvPicPr>
          <p:nvPr/>
        </p:nvPicPr>
        <p:blipFill>
          <a:blip r:embed="rId15" cstate="print">
            <a:extLst>
              <a:ext uri="{BEBA8EAE-BF5A-486C-A8C5-ECC9F3942E4B}">
                <a14:imgProps xmlns:a14="http://schemas.microsoft.com/office/drawing/2010/main">
                  <a14:imgLayer r:embed="rId1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119583" y="2478749"/>
            <a:ext cx="964916" cy="1022259"/>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encrypted-tbn2.gstatic.com/images?q=tbn:ANd9GcSh2oUTd6YefgDzQEddgnnX1zy6HTQSo6NZm-cKV9XJwmSLsmoQ"/>
          <p:cNvPicPr>
            <a:picLocks noChangeAspect="1" noChangeArrowheads="1"/>
          </p:cNvPicPr>
          <p:nvPr/>
        </p:nvPicPr>
        <p:blipFill>
          <a:blip r:embed="rId17">
            <a:extLst>
              <a:ext uri="{BEBA8EAE-BF5A-486C-A8C5-ECC9F3942E4B}">
                <a14:imgProps xmlns:a14="http://schemas.microsoft.com/office/drawing/2010/main">
                  <a14:imgLayer r:embed="rId1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427521" y="4794399"/>
            <a:ext cx="898226" cy="9000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anpha.gov.au/internet/anpha/publishing.nsf/AttachmentsByTitle/obesity.jpg/$FILE/obesity.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 y="5524960"/>
            <a:ext cx="1480049" cy="126089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img.docstoccdn.com/thumb/orig/44449731.png"/>
          <p:cNvPicPr>
            <a:picLocks noChangeAspect="1" noChangeArrowheads="1"/>
          </p:cNvPicPr>
          <p:nvPr/>
        </p:nvPicPr>
        <p:blipFill>
          <a:blip r:embed="rId20" cstate="print">
            <a:extLst>
              <a:ext uri="{BEBA8EAE-BF5A-486C-A8C5-ECC9F3942E4B}">
                <a14:imgProps xmlns:a14="http://schemas.microsoft.com/office/drawing/2010/main">
                  <a14:imgLayer r:embed="rId21">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586286" y="3555887"/>
            <a:ext cx="996425" cy="6973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vibewire.org/wp-content/uploads/2012/07/Measure-Up-Campaign.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293533" y="4493969"/>
            <a:ext cx="1017178" cy="10309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71215" y="2268055"/>
            <a:ext cx="5472786" cy="3539430"/>
          </a:xfrm>
          <a:prstGeom prst="rect">
            <a:avLst/>
          </a:prstGeom>
          <a:noFill/>
        </p:spPr>
        <p:txBody>
          <a:bodyPr wrap="square" rtlCol="0">
            <a:spAutoFit/>
          </a:bodyPr>
          <a:lstStyle/>
          <a:p>
            <a:pPr marL="342900" indent="-342900" algn="r">
              <a:buAutoNum type="arabicPeriod"/>
            </a:pPr>
            <a:r>
              <a:rPr lang="en-AU" sz="2800" dirty="0" smtClean="0">
                <a:latin typeface="Arial" pitchFamily="34" charset="0"/>
                <a:cs typeface="Arial" pitchFamily="34" charset="0"/>
              </a:rPr>
              <a:t>Marketing Campaigns</a:t>
            </a:r>
          </a:p>
          <a:p>
            <a:pPr algn="r"/>
            <a:endParaRPr lang="en-AU" sz="2800" dirty="0" smtClean="0">
              <a:latin typeface="Arial" pitchFamily="34" charset="0"/>
              <a:cs typeface="Arial" pitchFamily="34" charset="0"/>
            </a:endParaRPr>
          </a:p>
          <a:p>
            <a:pPr algn="r"/>
            <a:r>
              <a:rPr lang="en-AU" sz="2800" dirty="0" smtClean="0">
                <a:latin typeface="Arial" pitchFamily="34" charset="0"/>
                <a:cs typeface="Arial" pitchFamily="34" charset="0"/>
              </a:rPr>
              <a:t>2. Creating public-private 	collaborative 	approaches</a:t>
            </a:r>
          </a:p>
          <a:p>
            <a:pPr algn="r"/>
            <a:endParaRPr lang="en-AU" sz="2800" dirty="0" smtClean="0">
              <a:latin typeface="Arial" pitchFamily="34" charset="0"/>
              <a:cs typeface="Arial" pitchFamily="34" charset="0"/>
            </a:endParaRPr>
          </a:p>
          <a:p>
            <a:pPr algn="r"/>
            <a:r>
              <a:rPr lang="en-AU" sz="2800" dirty="0" smtClean="0">
                <a:latin typeface="Arial" pitchFamily="34" charset="0"/>
                <a:cs typeface="Arial" pitchFamily="34" charset="0"/>
              </a:rPr>
              <a:t>3. Commissioning research reports</a:t>
            </a:r>
            <a:endParaRPr lang="en-AU" sz="2800" dirty="0">
              <a:latin typeface="Arial" pitchFamily="34" charset="0"/>
              <a:cs typeface="Arial" pitchFamily="34" charset="0"/>
            </a:endParaRPr>
          </a:p>
        </p:txBody>
      </p:sp>
    </p:spTree>
    <p:extLst>
      <p:ext uri="{BB962C8B-B14F-4D97-AF65-F5344CB8AC3E}">
        <p14:creationId xmlns:p14="http://schemas.microsoft.com/office/powerpoint/2010/main" val="3042726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6699">
            <a:alpha val="8000"/>
          </a:srgbClr>
        </a:solidFill>
        <a:effectLst/>
      </p:bgPr>
    </p:bg>
    <p:spTree>
      <p:nvGrpSpPr>
        <p:cNvPr id="1" name=""/>
        <p:cNvGrpSpPr/>
        <p:nvPr/>
      </p:nvGrpSpPr>
      <p:grpSpPr>
        <a:xfrm>
          <a:off x="0" y="0"/>
          <a:ext cx="0" cy="0"/>
          <a:chOff x="0" y="0"/>
          <a:chExt cx="0" cy="0"/>
        </a:xfrm>
      </p:grpSpPr>
      <p:sp>
        <p:nvSpPr>
          <p:cNvPr id="4" name="Rectangle 3"/>
          <p:cNvSpPr/>
          <p:nvPr/>
        </p:nvSpPr>
        <p:spPr>
          <a:xfrm>
            <a:off x="395536" y="621432"/>
            <a:ext cx="3797796" cy="5509200"/>
          </a:xfrm>
          <a:prstGeom prst="rect">
            <a:avLst/>
          </a:prstGeom>
        </p:spPr>
        <p:txBody>
          <a:bodyPr wrap="square">
            <a:spAutoFit/>
          </a:bodyPr>
          <a:lstStyle/>
          <a:p>
            <a:pPr algn="ctr">
              <a:spcAft>
                <a:spcPts val="0"/>
              </a:spcAft>
            </a:pPr>
            <a:r>
              <a:rPr lang="en-AU" sz="2400" b="1" dirty="0" smtClean="0">
                <a:solidFill>
                  <a:srgbClr val="303C18"/>
                </a:solidFill>
                <a:latin typeface="Georgia" pitchFamily="18" charset="0"/>
                <a:ea typeface="Times New Roman"/>
              </a:rPr>
              <a:t>“</a:t>
            </a:r>
            <a:r>
              <a:rPr lang="en-AU" sz="2400" b="1" i="1" dirty="0" smtClean="0">
                <a:solidFill>
                  <a:srgbClr val="303C18"/>
                </a:solidFill>
                <a:latin typeface="Georgia" pitchFamily="18" charset="0"/>
                <a:ea typeface="Times New Roman"/>
              </a:rPr>
              <a:t>But </a:t>
            </a:r>
            <a:r>
              <a:rPr lang="en-AU" sz="2400" b="1" i="1" dirty="0">
                <a:solidFill>
                  <a:srgbClr val="303C18"/>
                </a:solidFill>
                <a:latin typeface="Georgia" pitchFamily="18" charset="0"/>
                <a:ea typeface="Times New Roman"/>
              </a:rPr>
              <a:t>think how comforted Australians would be in knowing their starvation diet of hand-harvested native grass seeds, packaged and processed using only renewable energy and recycled paper, is actually solving all the world’s problems as they </a:t>
            </a:r>
            <a:r>
              <a:rPr lang="en-AU" sz="2400" b="1" i="1" dirty="0" smtClean="0">
                <a:solidFill>
                  <a:srgbClr val="303C18"/>
                </a:solidFill>
                <a:latin typeface="Georgia" pitchFamily="18" charset="0"/>
                <a:ea typeface="Times New Roman"/>
              </a:rPr>
              <a:t>eat </a:t>
            </a:r>
            <a:r>
              <a:rPr lang="en-AU" sz="2400" b="1" dirty="0" smtClean="0">
                <a:solidFill>
                  <a:srgbClr val="303C18"/>
                </a:solidFill>
                <a:latin typeface="Georgia" pitchFamily="18" charset="0"/>
                <a:ea typeface="Times New Roman"/>
              </a:rPr>
              <a:t>”</a:t>
            </a:r>
          </a:p>
          <a:p>
            <a:pPr algn="ctr">
              <a:spcAft>
                <a:spcPts val="0"/>
              </a:spcAft>
            </a:pPr>
            <a:r>
              <a:rPr lang="en-AU" sz="1600" i="1" dirty="0" smtClean="0">
                <a:solidFill>
                  <a:schemeClr val="tx1">
                    <a:lumMod val="85000"/>
                    <a:lumOff val="15000"/>
                  </a:schemeClr>
                </a:solidFill>
                <a:latin typeface="Georgia" pitchFamily="18" charset="0"/>
                <a:ea typeface="Times New Roman"/>
              </a:rPr>
              <a:t> - </a:t>
            </a:r>
            <a:r>
              <a:rPr lang="en-AU" sz="1600" dirty="0" smtClean="0">
                <a:solidFill>
                  <a:schemeClr val="tx1">
                    <a:lumMod val="85000"/>
                    <a:lumOff val="15000"/>
                  </a:schemeClr>
                </a:solidFill>
                <a:latin typeface="Georgia" pitchFamily="18" charset="0"/>
                <a:ea typeface="Times New Roman"/>
              </a:rPr>
              <a:t>Mike </a:t>
            </a:r>
            <a:r>
              <a:rPr lang="en-AU" sz="1600" dirty="0" err="1" smtClean="0">
                <a:solidFill>
                  <a:schemeClr val="tx1">
                    <a:lumMod val="85000"/>
                    <a:lumOff val="15000"/>
                  </a:schemeClr>
                </a:solidFill>
                <a:latin typeface="Georgia" pitchFamily="18" charset="0"/>
                <a:ea typeface="Times New Roman"/>
              </a:rPr>
              <a:t>Keoh</a:t>
            </a:r>
            <a:r>
              <a:rPr lang="en-AU" sz="1600" dirty="0" smtClean="0">
                <a:solidFill>
                  <a:schemeClr val="tx1">
                    <a:lumMod val="85000"/>
                    <a:lumOff val="15000"/>
                  </a:schemeClr>
                </a:solidFill>
                <a:latin typeface="Georgia" pitchFamily="18" charset="0"/>
                <a:ea typeface="Times New Roman"/>
              </a:rPr>
              <a:t>, Opinion Piece, ‘There’s  major beef over Dietary Guidelines’, </a:t>
            </a:r>
            <a:r>
              <a:rPr lang="en-AU" sz="1600" i="1" dirty="0" smtClean="0">
                <a:solidFill>
                  <a:schemeClr val="tx1">
                    <a:lumMod val="85000"/>
                    <a:lumOff val="15000"/>
                  </a:schemeClr>
                </a:solidFill>
                <a:latin typeface="Georgia" pitchFamily="18" charset="0"/>
                <a:ea typeface="Times New Roman"/>
              </a:rPr>
              <a:t>The Sydney Morning Herald, </a:t>
            </a:r>
            <a:r>
              <a:rPr lang="en-AU" sz="1600" dirty="0" smtClean="0">
                <a:solidFill>
                  <a:schemeClr val="tx1">
                    <a:lumMod val="85000"/>
                    <a:lumOff val="15000"/>
                  </a:schemeClr>
                </a:solidFill>
                <a:latin typeface="Georgia" pitchFamily="18" charset="0"/>
                <a:ea typeface="Times New Roman"/>
              </a:rPr>
              <a:t> 20 November 2011</a:t>
            </a:r>
          </a:p>
        </p:txBody>
      </p:sp>
      <p:pic>
        <p:nvPicPr>
          <p:cNvPr id="2050" name="Picture 2" descr="http://nextnature.net/wp-content/uploads/2008/03/orthorexia_nervosa_nextnature_530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21432"/>
            <a:ext cx="4716016" cy="5831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012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7288"/>
            <a:ext cx="9116938" cy="2308324"/>
          </a:xfrm>
          <a:prstGeom prst="rect">
            <a:avLst/>
          </a:prstGeom>
        </p:spPr>
        <p:txBody>
          <a:bodyPr wrap="square">
            <a:spAutoFit/>
          </a:bodyPr>
          <a:lstStyle/>
          <a:p>
            <a:pPr algn="ctr"/>
            <a:r>
              <a:rPr lang="en-AU" sz="2400" i="1" dirty="0">
                <a:solidFill>
                  <a:srgbClr val="303C18"/>
                </a:solidFill>
                <a:latin typeface="Georgia" pitchFamily="18" charset="0"/>
                <a:ea typeface="Times New Roman"/>
              </a:rPr>
              <a:t>“Health, food choices and environmental consequences can all be influenced by behaviour </a:t>
            </a:r>
            <a:r>
              <a:rPr lang="en-AU" sz="2400" i="1" dirty="0" smtClean="0">
                <a:solidFill>
                  <a:srgbClr val="303C18"/>
                </a:solidFill>
                <a:latin typeface="Georgia" pitchFamily="18" charset="0"/>
                <a:ea typeface="Times New Roman"/>
              </a:rPr>
              <a:t>change. Discussing </a:t>
            </a:r>
            <a:r>
              <a:rPr lang="en-AU" sz="2400" i="1" dirty="0">
                <a:solidFill>
                  <a:srgbClr val="303C18"/>
                </a:solidFill>
                <a:latin typeface="Georgia" pitchFamily="18" charset="0"/>
                <a:ea typeface="Times New Roman"/>
              </a:rPr>
              <a:t>sustainability in the context of consumption habits not only has the potential to improve population health but also supports the objective of achieving a sustainable food supply with improved food </a:t>
            </a:r>
            <a:r>
              <a:rPr lang="en-AU" sz="2400" i="1" dirty="0" smtClean="0">
                <a:solidFill>
                  <a:srgbClr val="303C18"/>
                </a:solidFill>
                <a:latin typeface="Georgia" pitchFamily="18" charset="0"/>
                <a:ea typeface="Times New Roman"/>
              </a:rPr>
              <a:t>security</a:t>
            </a:r>
            <a:r>
              <a:rPr lang="en-AU" sz="2400" dirty="0" smtClean="0">
                <a:solidFill>
                  <a:srgbClr val="303C18"/>
                </a:solidFill>
                <a:latin typeface="Georgia" pitchFamily="18" charset="0"/>
                <a:ea typeface="Times New Roman"/>
              </a:rPr>
              <a:t>” </a:t>
            </a:r>
          </a:p>
          <a:p>
            <a:pPr algn="ctr"/>
            <a:r>
              <a:rPr lang="en-AU" sz="2400" dirty="0" smtClean="0">
                <a:solidFill>
                  <a:srgbClr val="303C18"/>
                </a:solidFill>
                <a:latin typeface="Georgia" pitchFamily="18" charset="0"/>
                <a:ea typeface="Times New Roman"/>
              </a:rPr>
              <a:t>Australian Dietary Guidelines, 2013. </a:t>
            </a:r>
          </a:p>
        </p:txBody>
      </p:sp>
      <p:pic>
        <p:nvPicPr>
          <p:cNvPr id="1026" name="Picture 2" descr="https://fbcdn-sphotos-g-a.akamaihd.net/hphotos-ak-ash3/1175682_210844585705986_100297948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361" y="2924944"/>
            <a:ext cx="6253286" cy="37756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tudenthome.qut.edu.au\group33$\n6869033\Desktop\1044069_205685049555273_1632820961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6055" y="5765903"/>
            <a:ext cx="934721" cy="93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645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globalfit.com/blog/wp-content/uploads/2013/02/Applen-Calorie-Cou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66" y="692696"/>
            <a:ext cx="5199534" cy="6165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415390"/>
            <a:ext cx="6328717" cy="1477328"/>
          </a:xfrm>
          <a:prstGeom prst="rect">
            <a:avLst/>
          </a:prstGeom>
          <a:noFill/>
        </p:spPr>
        <p:txBody>
          <a:bodyPr wrap="square" rtlCol="0">
            <a:spAutoFit/>
          </a:bodyPr>
          <a:lstStyle/>
          <a:p>
            <a:pPr marL="342900" indent="-342900">
              <a:buAutoNum type="arabicPeriod"/>
            </a:pPr>
            <a:r>
              <a:rPr lang="en-AU" sz="2400" b="1" dirty="0" smtClean="0">
                <a:latin typeface="Arial" pitchFamily="34" charset="0"/>
                <a:cs typeface="Arial" pitchFamily="34" charset="0"/>
              </a:rPr>
              <a:t>The Australian Regulatory </a:t>
            </a:r>
            <a:r>
              <a:rPr lang="en-AU" sz="2400" b="1" dirty="0">
                <a:latin typeface="Arial" pitchFamily="34" charset="0"/>
                <a:cs typeface="Arial" pitchFamily="34" charset="0"/>
              </a:rPr>
              <a:t>r</a:t>
            </a:r>
            <a:r>
              <a:rPr lang="en-AU" sz="2400" b="1" dirty="0" smtClean="0">
                <a:latin typeface="Arial" pitchFamily="34" charset="0"/>
                <a:cs typeface="Arial" pitchFamily="34" charset="0"/>
              </a:rPr>
              <a:t>esponse distracts from the broader </a:t>
            </a:r>
            <a:r>
              <a:rPr lang="en-AU" sz="2400" b="1" dirty="0">
                <a:latin typeface="Arial" pitchFamily="34" charset="0"/>
                <a:cs typeface="Arial" pitchFamily="34" charset="0"/>
              </a:rPr>
              <a:t>s</a:t>
            </a:r>
            <a:r>
              <a:rPr lang="en-AU" sz="2400" b="1" dirty="0" smtClean="0">
                <a:latin typeface="Arial" pitchFamily="34" charset="0"/>
                <a:cs typeface="Arial" pitchFamily="34" charset="0"/>
              </a:rPr>
              <a:t>tructural Issues</a:t>
            </a:r>
          </a:p>
          <a:p>
            <a:pPr marL="342900" indent="-342900">
              <a:buAutoNum type="arabicPeriod"/>
            </a:pPr>
            <a:endParaRPr lang="en-AU" dirty="0"/>
          </a:p>
        </p:txBody>
      </p:sp>
    </p:spTree>
    <p:extLst>
      <p:ext uri="{BB962C8B-B14F-4D97-AF65-F5344CB8AC3E}">
        <p14:creationId xmlns:p14="http://schemas.microsoft.com/office/powerpoint/2010/main" val="2157215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4" name="Picture 70" descr="http://leanmuscletips.com/wp-content/uploads/2008/05/golean_crunch_protein_b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2592" y="4047755"/>
            <a:ext cx="754735" cy="75473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The Juice Fasting Bible: Discover the Power of an All-Juice Diet to Restore Good Health, Lose Weight and Increase Vita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965" y="3432533"/>
            <a:ext cx="2139529" cy="21395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dealShape Meal Replacement Shake~Highest rated #1 (9.8 out of 10) #2 wasProGrade and #3 Shakeology. I have personally tried Shakeology and even though it's spendy it is well worth it~The chocolate flavored one anyw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8965" y="4554323"/>
            <a:ext cx="1105814" cy="13711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at Flush Di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2" y="4293096"/>
            <a:ext cx="1584176" cy="11881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et so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63" y="2864373"/>
            <a:ext cx="1089383" cy="6972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lutenFree, #Paleo, and #Vegan: 12 Diet-Friendly Dinner Recipes Everyone Can Ea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1518" y="5481228"/>
            <a:ext cx="1238513" cy="13767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iet Coke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80429" y="1456009"/>
            <a:ext cx="1584176" cy="25657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Fast Metabolism Diet: Eat More Food and Lose More Weight by Haylie Pomroy. $14.76. 272 pages. Publisher: Harmony; 1 edition (April 9, 20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87802" y="5787736"/>
            <a:ext cx="730471" cy="10646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ook : The Dash Diet Weight Loss Soluti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91048" y="4319837"/>
            <a:ext cx="888864" cy="11973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ook : Lose Weight WITHOUT Dieti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52506" y="2204865"/>
            <a:ext cx="1155601" cy="209066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Kindle Book : 30 Daily Weight Loss Tips for a Healthy Lifestyl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233" y="3610334"/>
            <a:ext cx="1136013" cy="162957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The &quot;No Diet&quot; Die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15616" y="5666734"/>
            <a:ext cx="1645882" cy="111620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1200 Calories Diet Pl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74371" y="2204864"/>
            <a:ext cx="1178135" cy="207362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aste Test: Diet Frozen Lasagn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17374" y="4293096"/>
            <a:ext cx="1773674" cy="137363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The Metabolic Effect Die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233" y="5239912"/>
            <a:ext cx="1008112" cy="154302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food diets to lose weight fas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37559" y="2671391"/>
            <a:ext cx="1661170" cy="162414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dietopia.net/celebrity-diets.html The most popular and successful celebrity diets for weight loss. Also includes which celebrities have done certain diets to lose weight fast for films and what those diets are. Thinspiration_thinspo_motivation_011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385965" y="850617"/>
            <a:ext cx="1449153" cy="1820774"/>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what is the best diet to lose weight fas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15081" y="5885959"/>
            <a:ext cx="1273583" cy="95518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ealth News Reporting - Helps lose weight fast! With little to none diet or exercis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64256" y="5056648"/>
            <a:ext cx="1046286" cy="1784499"/>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Snack Me Skinny: Eat to Live and Lose Weight - The Fast Metabolism Diet Way! (With 50+ Recipes and Paleo Snacks)."/>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092282" y="836712"/>
            <a:ext cx="1207909" cy="183467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It might take more than months. Maybe a year or two, but either way."/>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635958" y="4761989"/>
            <a:ext cx="1506961" cy="2090416"/>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Introducing the new cereal from Kelloggs; Thinspiration."/>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35118" y="0"/>
            <a:ext cx="1308882" cy="1933348"/>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http://anybody.squarespace.com/storage/weight%20watchers%20mags.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10313" y="2370088"/>
            <a:ext cx="1779246" cy="1218784"/>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yogainheels.com/wp-content/uploads/2013/04/paleo.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80429" y="42637"/>
            <a:ext cx="1457130" cy="1488909"/>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http://www.nutritionunplugged.com/wp-content/uploads/2010/01/9780761154938.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227456" y="12520"/>
            <a:ext cx="744959" cy="84780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http://www.blogcdn.com/www.thatsfit.com/media/2010/07/tosca-reno-eat-clean-diet186wy062310-1278443099.jp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112890" y="4159825"/>
            <a:ext cx="687430" cy="916573"/>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http://belly-fat-loser.com/wp-content/uploads/2010/03/New-Atkins-Diet-Book.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901546" y="5544639"/>
            <a:ext cx="933572" cy="1296507"/>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http://www.penguin.com.au/michellebridges/images/9780143008095.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297804" y="2049480"/>
            <a:ext cx="928225" cy="1243822"/>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http://www.weightlossstepbystep.com/wp-content/uploads/2012/05/caloriesincaloriesout.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972415" y="3293303"/>
            <a:ext cx="1208995" cy="1456982"/>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http://www.mouthsofmums.com.au/wp-content/uploads/2013/08/calorie-bible-thumb.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583324" y="-12249"/>
            <a:ext cx="961863" cy="848961"/>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https://encrypted-tbn2.gstatic.com/images?q=tbn:ANd9GcQyfp5CsxDB-zl1yLI5gwO1cHNZ_SUqbRYDpCmrp1rrxLWUjRTtRQ"/>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587399" y="-12249"/>
            <a:ext cx="640356" cy="890722"/>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http://www.dietpillswatchdog.com/wp-content/uploads/2012/06/Slimfastlabel.jp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926451" y="-12249"/>
            <a:ext cx="656873" cy="806458"/>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http://www.bestfunnyjokes4u.com/wp-content/uploads/2013/01/funny-dieting-quote.jp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419872" y="3622693"/>
            <a:ext cx="1672410" cy="879604"/>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http://iheartinspiration.com/wp-content/uploads/2012/03/unless-you-puke-faint-or-diet-keep-going.jp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378200" y="5297400"/>
            <a:ext cx="1545728" cy="927437"/>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http://www.therecord.com.au/wp-content/uploads/2013/03/biggestloser.jpg"/>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092282" y="2691373"/>
            <a:ext cx="1606447" cy="1241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3068" y="110488"/>
            <a:ext cx="3226804" cy="1938992"/>
          </a:xfrm>
          <a:prstGeom prst="rect">
            <a:avLst/>
          </a:prstGeom>
        </p:spPr>
        <p:txBody>
          <a:bodyPr wrap="square">
            <a:spAutoFit/>
          </a:bodyPr>
          <a:lstStyle/>
          <a:p>
            <a:pPr lvl="0"/>
            <a:r>
              <a:rPr lang="en-AU" sz="2400" b="1" dirty="0" smtClean="0">
                <a:solidFill>
                  <a:prstClr val="black"/>
                </a:solidFill>
                <a:latin typeface="Arial" pitchFamily="34" charset="0"/>
                <a:cs typeface="Arial" pitchFamily="34" charset="0"/>
              </a:rPr>
              <a:t>2. The </a:t>
            </a:r>
            <a:r>
              <a:rPr lang="en-AU" sz="2400" b="1" dirty="0">
                <a:solidFill>
                  <a:prstClr val="black"/>
                </a:solidFill>
                <a:latin typeface="Arial" pitchFamily="34" charset="0"/>
                <a:cs typeface="Arial" pitchFamily="34" charset="0"/>
              </a:rPr>
              <a:t>Australian regulatory response fosters an unhealthy, alarmist obsession with </a:t>
            </a:r>
            <a:r>
              <a:rPr lang="en-AU" sz="2400" b="1" dirty="0" smtClean="0">
                <a:solidFill>
                  <a:prstClr val="black"/>
                </a:solidFill>
                <a:latin typeface="Arial" pitchFamily="34" charset="0"/>
                <a:cs typeface="Arial" pitchFamily="34" charset="0"/>
              </a:rPr>
              <a:t>weight</a:t>
            </a:r>
            <a:endParaRPr lang="en-AU" sz="2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17707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2396</TotalTime>
  <Words>3204</Words>
  <Application>Microsoft Office PowerPoint</Application>
  <PresentationFormat>On-screen Show (4:3)</PresentationFormat>
  <Paragraphs>141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role of Regulatory Frameworks and Non-State Actors in Creating Sustainable Diets</vt:lpstr>
      <vt:lpstr>PowerPoint Presentation</vt:lpstr>
      <vt:lpstr>PowerPoint Presentation</vt:lpstr>
      <vt:lpstr>Is the average Australian diet sustainable?</vt:lpstr>
      <vt:lpstr>PowerPoint Presentation</vt:lpstr>
      <vt:lpstr>PowerPoint Presentation</vt:lpstr>
      <vt:lpstr>PowerPoint Presentation</vt:lpstr>
      <vt:lpstr>PowerPoint Presentation</vt:lpstr>
      <vt:lpstr>PowerPoint Presentation</vt:lpstr>
      <vt:lpstr>PowerPoint Presentation</vt:lpstr>
      <vt:lpstr>Conclusion </vt:lpstr>
    </vt:vector>
  </TitlesOfParts>
  <Company>QUT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Regulatory Frameworks and Non-State Actors in Creating Sustainable Diets</dc:title>
  <dc:creator>n6869033</dc:creator>
  <cp:lastModifiedBy>Hope</cp:lastModifiedBy>
  <cp:revision>87</cp:revision>
  <cp:lastPrinted>2013-09-23T06:06:54Z</cp:lastPrinted>
  <dcterms:created xsi:type="dcterms:W3CDTF">2013-09-06T05:52:00Z</dcterms:created>
  <dcterms:modified xsi:type="dcterms:W3CDTF">2013-09-28T22:15:05Z</dcterms:modified>
</cp:coreProperties>
</file>