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525" r:id="rId2"/>
    <p:sldId id="527" r:id="rId3"/>
    <p:sldId id="526" r:id="rId4"/>
    <p:sldId id="520" r:id="rId5"/>
    <p:sldId id="528" r:id="rId6"/>
    <p:sldId id="529" r:id="rId7"/>
    <p:sldId id="494" r:id="rId8"/>
    <p:sldId id="496" r:id="rId9"/>
    <p:sldId id="500" r:id="rId10"/>
    <p:sldId id="501" r:id="rId11"/>
    <p:sldId id="495" r:id="rId12"/>
    <p:sldId id="502" r:id="rId13"/>
    <p:sldId id="497" r:id="rId14"/>
    <p:sldId id="498" r:id="rId15"/>
    <p:sldId id="499" r:id="rId16"/>
    <p:sldId id="505" r:id="rId17"/>
    <p:sldId id="508" r:id="rId18"/>
    <p:sldId id="509" r:id="rId19"/>
    <p:sldId id="510" r:id="rId20"/>
    <p:sldId id="511" r:id="rId21"/>
    <p:sldId id="512" r:id="rId22"/>
    <p:sldId id="515" r:id="rId23"/>
  </p:sldIdLst>
  <p:sldSz cx="9144000" cy="6858000" type="screen4x3"/>
  <p:notesSz cx="10234613" cy="7099300"/>
  <p:defaultTextStyle>
    <a:defPPr>
      <a:defRPr lang="en-AU"/>
    </a:defPPr>
    <a:lvl1pPr algn="l" rtl="0" eaLnBrk="0" fontAlgn="base" hangingPunct="0">
      <a:spcBef>
        <a:spcPct val="0"/>
      </a:spcBef>
      <a:spcAft>
        <a:spcPct val="0"/>
      </a:spcAft>
      <a:defRPr sz="2000" i="1" kern="1200">
        <a:solidFill>
          <a:schemeClr val="tx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000" i="1" kern="1200">
        <a:solidFill>
          <a:schemeClr val="tx1"/>
        </a:solidFill>
        <a:latin typeface="Arial Narrow" panose="020B0606020202030204" pitchFamily="34" charset="0"/>
        <a:ea typeface="+mn-ea"/>
        <a:cs typeface="Arial" panose="020B0604020202020204" pitchFamily="34" charset="0"/>
      </a:defRPr>
    </a:lvl2pPr>
    <a:lvl3pPr marL="914400" algn="l" rtl="0" eaLnBrk="0" fontAlgn="base" hangingPunct="0">
      <a:spcBef>
        <a:spcPct val="0"/>
      </a:spcBef>
      <a:spcAft>
        <a:spcPct val="0"/>
      </a:spcAft>
      <a:defRPr sz="2000" i="1" kern="1200">
        <a:solidFill>
          <a:schemeClr val="tx1"/>
        </a:solidFill>
        <a:latin typeface="Arial Narrow" panose="020B0606020202030204" pitchFamily="34" charset="0"/>
        <a:ea typeface="+mn-ea"/>
        <a:cs typeface="Arial" panose="020B0604020202020204" pitchFamily="34" charset="0"/>
      </a:defRPr>
    </a:lvl3pPr>
    <a:lvl4pPr marL="1371600" algn="l" rtl="0" eaLnBrk="0" fontAlgn="base" hangingPunct="0">
      <a:spcBef>
        <a:spcPct val="0"/>
      </a:spcBef>
      <a:spcAft>
        <a:spcPct val="0"/>
      </a:spcAft>
      <a:defRPr sz="2000" i="1" kern="1200">
        <a:solidFill>
          <a:schemeClr val="tx1"/>
        </a:solidFill>
        <a:latin typeface="Arial Narrow" panose="020B0606020202030204" pitchFamily="34" charset="0"/>
        <a:ea typeface="+mn-ea"/>
        <a:cs typeface="Arial" panose="020B0604020202020204" pitchFamily="34" charset="0"/>
      </a:defRPr>
    </a:lvl4pPr>
    <a:lvl5pPr marL="1828800" algn="l" rtl="0" eaLnBrk="0" fontAlgn="base" hangingPunct="0">
      <a:spcBef>
        <a:spcPct val="0"/>
      </a:spcBef>
      <a:spcAft>
        <a:spcPct val="0"/>
      </a:spcAft>
      <a:defRPr sz="2000" i="1"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sz="2000" i="1" kern="1200">
        <a:solidFill>
          <a:schemeClr val="tx1"/>
        </a:solidFill>
        <a:latin typeface="Arial Narrow" panose="020B0606020202030204" pitchFamily="34" charset="0"/>
        <a:ea typeface="+mn-ea"/>
        <a:cs typeface="Arial" panose="020B0604020202020204" pitchFamily="34" charset="0"/>
      </a:defRPr>
    </a:lvl6pPr>
    <a:lvl7pPr marL="2743200" algn="l" defTabSz="914400" rtl="0" eaLnBrk="1" latinLnBrk="0" hangingPunct="1">
      <a:defRPr sz="2000" i="1" kern="1200">
        <a:solidFill>
          <a:schemeClr val="tx1"/>
        </a:solidFill>
        <a:latin typeface="Arial Narrow" panose="020B0606020202030204" pitchFamily="34" charset="0"/>
        <a:ea typeface="+mn-ea"/>
        <a:cs typeface="Arial" panose="020B0604020202020204" pitchFamily="34" charset="0"/>
      </a:defRPr>
    </a:lvl7pPr>
    <a:lvl8pPr marL="3200400" algn="l" defTabSz="914400" rtl="0" eaLnBrk="1" latinLnBrk="0" hangingPunct="1">
      <a:defRPr sz="2000" i="1" kern="1200">
        <a:solidFill>
          <a:schemeClr val="tx1"/>
        </a:solidFill>
        <a:latin typeface="Arial Narrow" panose="020B0606020202030204" pitchFamily="34" charset="0"/>
        <a:ea typeface="+mn-ea"/>
        <a:cs typeface="Arial" panose="020B0604020202020204" pitchFamily="34" charset="0"/>
      </a:defRPr>
    </a:lvl8pPr>
    <a:lvl9pPr marL="3657600" algn="l" defTabSz="914400" rtl="0" eaLnBrk="1" latinLnBrk="0" hangingPunct="1">
      <a:defRPr sz="2000" i="1" kern="1200">
        <a:solidFill>
          <a:schemeClr val="tx1"/>
        </a:solidFill>
        <a:latin typeface="Arial Narrow" panose="020B0606020202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1717FF"/>
    <a:srgbClr val="660066"/>
    <a:srgbClr val="006600"/>
    <a:srgbClr val="5BF9F1"/>
    <a:srgbClr val="619CF3"/>
    <a:srgbClr val="55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7" autoAdjust="0"/>
    <p:restoredTop sz="94569" autoAdjust="0"/>
  </p:normalViewPr>
  <p:slideViewPr>
    <p:cSldViewPr showGuides="1">
      <p:cViewPr varScale="1">
        <p:scale>
          <a:sx n="47" d="100"/>
          <a:sy n="47" d="100"/>
        </p:scale>
        <p:origin x="1164" y="3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100" d="100"/>
          <a:sy n="100" d="100"/>
        </p:scale>
        <p:origin x="-1014" y="-72"/>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9039" tIns="49520" rIns="99039" bIns="49520" numCol="1" anchor="t" anchorCtr="0" compatLnSpc="1">
            <a:prstTxWarp prst="textNoShape">
              <a:avLst/>
            </a:prstTxWarp>
          </a:bodyPr>
          <a:lstStyle>
            <a:lvl1pPr eaLnBrk="0" hangingPunct="0">
              <a:defRPr sz="1300">
                <a:solidFill>
                  <a:srgbClr val="FF3300"/>
                </a:solidFill>
                <a:cs typeface="Arial" charset="0"/>
              </a:defRPr>
            </a:lvl1pPr>
          </a:lstStyle>
          <a:p>
            <a:pPr>
              <a:defRPr/>
            </a:pPr>
            <a:endParaRPr lang="en-AU"/>
          </a:p>
        </p:txBody>
      </p:sp>
      <p:sp>
        <p:nvSpPr>
          <p:cNvPr id="120835" name="Rectangle 3"/>
          <p:cNvSpPr>
            <a:spLocks noGrp="1" noChangeArrowheads="1"/>
          </p:cNvSpPr>
          <p:nvPr>
            <p:ph type="dt" sz="quarter" idx="1"/>
          </p:nvPr>
        </p:nvSpPr>
        <p:spPr bwMode="auto">
          <a:xfrm>
            <a:off x="5797550" y="0"/>
            <a:ext cx="4435475" cy="354013"/>
          </a:xfrm>
          <a:prstGeom prst="rect">
            <a:avLst/>
          </a:prstGeom>
          <a:noFill/>
          <a:ln w="9525">
            <a:noFill/>
            <a:miter lim="800000"/>
            <a:headEnd/>
            <a:tailEnd/>
          </a:ln>
          <a:effectLst/>
        </p:spPr>
        <p:txBody>
          <a:bodyPr vert="horz" wrap="square" lIns="99039" tIns="49520" rIns="99039" bIns="49520" numCol="1" anchor="t" anchorCtr="0" compatLnSpc="1">
            <a:prstTxWarp prst="textNoShape">
              <a:avLst/>
            </a:prstTxWarp>
          </a:bodyPr>
          <a:lstStyle>
            <a:lvl1pPr algn="r" eaLnBrk="0" hangingPunct="0">
              <a:defRPr sz="1300">
                <a:solidFill>
                  <a:srgbClr val="FF3300"/>
                </a:solidFill>
                <a:cs typeface="Arial" charset="0"/>
              </a:defRPr>
            </a:lvl1pPr>
          </a:lstStyle>
          <a:p>
            <a:pPr>
              <a:defRPr/>
            </a:pPr>
            <a:endParaRPr lang="en-AU"/>
          </a:p>
        </p:txBody>
      </p:sp>
      <p:sp>
        <p:nvSpPr>
          <p:cNvPr id="120836" name="Rectangle 4"/>
          <p:cNvSpPr>
            <a:spLocks noGrp="1" noChangeArrowheads="1"/>
          </p:cNvSpPr>
          <p:nvPr>
            <p:ph type="ftr" sz="quarter" idx="2"/>
          </p:nvPr>
        </p:nvSpPr>
        <p:spPr bwMode="auto">
          <a:xfrm>
            <a:off x="0" y="6743700"/>
            <a:ext cx="4435475" cy="354013"/>
          </a:xfrm>
          <a:prstGeom prst="rect">
            <a:avLst/>
          </a:prstGeom>
          <a:noFill/>
          <a:ln w="9525">
            <a:noFill/>
            <a:miter lim="800000"/>
            <a:headEnd/>
            <a:tailEnd/>
          </a:ln>
          <a:effectLst/>
        </p:spPr>
        <p:txBody>
          <a:bodyPr vert="horz" wrap="square" lIns="99039" tIns="49520" rIns="99039" bIns="49520" numCol="1" anchor="b" anchorCtr="0" compatLnSpc="1">
            <a:prstTxWarp prst="textNoShape">
              <a:avLst/>
            </a:prstTxWarp>
          </a:bodyPr>
          <a:lstStyle>
            <a:lvl1pPr eaLnBrk="0" hangingPunct="0">
              <a:defRPr sz="1300">
                <a:solidFill>
                  <a:srgbClr val="FF3300"/>
                </a:solidFill>
                <a:cs typeface="Arial" charset="0"/>
              </a:defRPr>
            </a:lvl1pPr>
          </a:lstStyle>
          <a:p>
            <a:pPr>
              <a:defRPr/>
            </a:pPr>
            <a:endParaRPr lang="en-AU"/>
          </a:p>
        </p:txBody>
      </p:sp>
      <p:sp>
        <p:nvSpPr>
          <p:cNvPr id="120837" name="Rectangle 5"/>
          <p:cNvSpPr>
            <a:spLocks noGrp="1" noChangeArrowheads="1"/>
          </p:cNvSpPr>
          <p:nvPr>
            <p:ph type="sldNum" sz="quarter" idx="3"/>
          </p:nvPr>
        </p:nvSpPr>
        <p:spPr bwMode="auto">
          <a:xfrm>
            <a:off x="5797550" y="6743700"/>
            <a:ext cx="4435475" cy="354013"/>
          </a:xfrm>
          <a:prstGeom prst="rect">
            <a:avLst/>
          </a:prstGeom>
          <a:noFill/>
          <a:ln w="9525">
            <a:noFill/>
            <a:miter lim="800000"/>
            <a:headEnd/>
            <a:tailEnd/>
          </a:ln>
          <a:effectLst/>
        </p:spPr>
        <p:txBody>
          <a:bodyPr vert="horz" wrap="square" lIns="99039" tIns="49520" rIns="99039" bIns="49520" numCol="1" anchor="b" anchorCtr="0" compatLnSpc="1">
            <a:prstTxWarp prst="textNoShape">
              <a:avLst/>
            </a:prstTxWarp>
          </a:bodyPr>
          <a:lstStyle>
            <a:lvl1pPr algn="r" eaLnBrk="0" hangingPunct="0">
              <a:defRPr sz="1300">
                <a:solidFill>
                  <a:srgbClr val="FF3300"/>
                </a:solidFill>
              </a:defRPr>
            </a:lvl1pPr>
          </a:lstStyle>
          <a:p>
            <a:pPr>
              <a:defRPr/>
            </a:pPr>
            <a:fld id="{1DD36833-3045-4235-9E04-FA33CF86030F}" type="slidenum">
              <a:rPr lang="en-AU"/>
              <a:pPr>
                <a:defRPr/>
              </a:pPr>
              <a:t>‹#›</a:t>
            </a:fld>
            <a:endParaRPr lang="en-AU"/>
          </a:p>
        </p:txBody>
      </p:sp>
    </p:spTree>
    <p:extLst>
      <p:ext uri="{BB962C8B-B14F-4D97-AF65-F5344CB8AC3E}">
        <p14:creationId xmlns:p14="http://schemas.microsoft.com/office/powerpoint/2010/main" val="317558981"/>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9039" tIns="49520" rIns="99039" bIns="49520" numCol="1" anchor="t" anchorCtr="0" compatLnSpc="1">
            <a:prstTxWarp prst="textNoShape">
              <a:avLst/>
            </a:prstTxWarp>
          </a:bodyPr>
          <a:lstStyle>
            <a:lvl1pPr algn="l" eaLnBrk="1" hangingPunct="1">
              <a:defRPr sz="1300" i="0">
                <a:solidFill>
                  <a:schemeClr val="tx1"/>
                </a:solidFill>
                <a:latin typeface="Arial" charset="0"/>
                <a:cs typeface="Arial" charset="0"/>
              </a:defRPr>
            </a:lvl1pPr>
          </a:lstStyle>
          <a:p>
            <a:pPr>
              <a:defRPr/>
            </a:pPr>
            <a:endParaRPr lang="en-AU"/>
          </a:p>
        </p:txBody>
      </p:sp>
      <p:sp>
        <p:nvSpPr>
          <p:cNvPr id="71683" name="Rectangle 3"/>
          <p:cNvSpPr>
            <a:spLocks noGrp="1" noChangeArrowheads="1"/>
          </p:cNvSpPr>
          <p:nvPr>
            <p:ph type="dt" idx="1"/>
          </p:nvPr>
        </p:nvSpPr>
        <p:spPr bwMode="auto">
          <a:xfrm>
            <a:off x="5797550" y="0"/>
            <a:ext cx="4435475" cy="354013"/>
          </a:xfrm>
          <a:prstGeom prst="rect">
            <a:avLst/>
          </a:prstGeom>
          <a:noFill/>
          <a:ln w="9525">
            <a:noFill/>
            <a:miter lim="800000"/>
            <a:headEnd/>
            <a:tailEnd/>
          </a:ln>
          <a:effectLst/>
        </p:spPr>
        <p:txBody>
          <a:bodyPr vert="horz" wrap="square" lIns="99039" tIns="49520" rIns="99039" bIns="49520" numCol="1" anchor="t" anchorCtr="0" compatLnSpc="1">
            <a:prstTxWarp prst="textNoShape">
              <a:avLst/>
            </a:prstTxWarp>
          </a:bodyPr>
          <a:lstStyle>
            <a:lvl1pPr algn="r" eaLnBrk="1" hangingPunct="1">
              <a:defRPr sz="1300" i="0">
                <a:solidFill>
                  <a:schemeClr val="tx1"/>
                </a:solidFill>
                <a:latin typeface="Arial" charset="0"/>
                <a:cs typeface="Arial" charset="0"/>
              </a:defRPr>
            </a:lvl1pPr>
          </a:lstStyle>
          <a:p>
            <a:pPr>
              <a:defRPr/>
            </a:pPr>
            <a:endParaRPr lang="en-AU"/>
          </a:p>
        </p:txBody>
      </p:sp>
      <p:sp>
        <p:nvSpPr>
          <p:cNvPr id="2052" name="Rectangle 4"/>
          <p:cNvSpPr>
            <a:spLocks noGrp="1" noRot="1" noChangeAspect="1" noChangeArrowheads="1" noTextEdit="1"/>
          </p:cNvSpPr>
          <p:nvPr>
            <p:ph type="sldImg" idx="2"/>
          </p:nvPr>
        </p:nvSpPr>
        <p:spPr bwMode="auto">
          <a:xfrm>
            <a:off x="3343275" y="531813"/>
            <a:ext cx="3548063" cy="2662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5"/>
          <p:cNvSpPr>
            <a:spLocks noGrp="1" noChangeArrowheads="1"/>
          </p:cNvSpPr>
          <p:nvPr>
            <p:ph type="body" sz="quarter" idx="3"/>
          </p:nvPr>
        </p:nvSpPr>
        <p:spPr bwMode="auto">
          <a:xfrm>
            <a:off x="1023938" y="3371850"/>
            <a:ext cx="8186737" cy="3194050"/>
          </a:xfrm>
          <a:prstGeom prst="rect">
            <a:avLst/>
          </a:prstGeom>
          <a:noFill/>
          <a:ln w="9525">
            <a:noFill/>
            <a:miter lim="800000"/>
            <a:headEnd/>
            <a:tailEnd/>
          </a:ln>
          <a:effectLst/>
        </p:spPr>
        <p:txBody>
          <a:bodyPr vert="horz" wrap="square" lIns="99039" tIns="49520" rIns="99039" bIns="495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71686" name="Rectangle 6"/>
          <p:cNvSpPr>
            <a:spLocks noGrp="1" noChangeArrowheads="1"/>
          </p:cNvSpPr>
          <p:nvPr>
            <p:ph type="ftr" sz="quarter" idx="4"/>
          </p:nvPr>
        </p:nvSpPr>
        <p:spPr bwMode="auto">
          <a:xfrm>
            <a:off x="0" y="6743700"/>
            <a:ext cx="4435475" cy="354013"/>
          </a:xfrm>
          <a:prstGeom prst="rect">
            <a:avLst/>
          </a:prstGeom>
          <a:noFill/>
          <a:ln w="9525">
            <a:noFill/>
            <a:miter lim="800000"/>
            <a:headEnd/>
            <a:tailEnd/>
          </a:ln>
          <a:effectLst/>
        </p:spPr>
        <p:txBody>
          <a:bodyPr vert="horz" wrap="square" lIns="99039" tIns="49520" rIns="99039" bIns="49520" numCol="1" anchor="b" anchorCtr="0" compatLnSpc="1">
            <a:prstTxWarp prst="textNoShape">
              <a:avLst/>
            </a:prstTxWarp>
          </a:bodyPr>
          <a:lstStyle>
            <a:lvl1pPr algn="l" eaLnBrk="1" hangingPunct="1">
              <a:defRPr sz="1300" i="0">
                <a:solidFill>
                  <a:schemeClr val="tx1"/>
                </a:solidFill>
                <a:latin typeface="Arial" charset="0"/>
                <a:cs typeface="Arial" charset="0"/>
              </a:defRPr>
            </a:lvl1pPr>
          </a:lstStyle>
          <a:p>
            <a:pPr>
              <a:defRPr/>
            </a:pPr>
            <a:endParaRPr lang="en-AU"/>
          </a:p>
        </p:txBody>
      </p:sp>
      <p:sp>
        <p:nvSpPr>
          <p:cNvPr id="71687" name="Rectangle 7"/>
          <p:cNvSpPr>
            <a:spLocks noGrp="1" noChangeArrowheads="1"/>
          </p:cNvSpPr>
          <p:nvPr>
            <p:ph type="sldNum" sz="quarter" idx="5"/>
          </p:nvPr>
        </p:nvSpPr>
        <p:spPr bwMode="auto">
          <a:xfrm>
            <a:off x="5797550" y="6743700"/>
            <a:ext cx="4435475" cy="354013"/>
          </a:xfrm>
          <a:prstGeom prst="rect">
            <a:avLst/>
          </a:prstGeom>
          <a:noFill/>
          <a:ln w="9525">
            <a:noFill/>
            <a:miter lim="800000"/>
            <a:headEnd/>
            <a:tailEnd/>
          </a:ln>
          <a:effectLst/>
        </p:spPr>
        <p:txBody>
          <a:bodyPr vert="horz" wrap="square" lIns="99039" tIns="49520" rIns="99039" bIns="49520" numCol="1" anchor="b" anchorCtr="0" compatLnSpc="1">
            <a:prstTxWarp prst="textNoShape">
              <a:avLst/>
            </a:prstTxWarp>
          </a:bodyPr>
          <a:lstStyle>
            <a:lvl1pPr algn="r" eaLnBrk="1" hangingPunct="1">
              <a:defRPr sz="1300" i="0">
                <a:latin typeface="Arial" panose="020B0604020202020204" pitchFamily="34" charset="0"/>
              </a:defRPr>
            </a:lvl1pPr>
          </a:lstStyle>
          <a:p>
            <a:pPr>
              <a:defRPr/>
            </a:pPr>
            <a:fld id="{F48BB8D4-7ABB-4A7F-896C-6232B5B3FE71}" type="slidenum">
              <a:rPr lang="en-AU"/>
              <a:pPr>
                <a:defRPr/>
              </a:pPr>
              <a:t>‹#›</a:t>
            </a:fld>
            <a:endParaRPr lang="en-AU"/>
          </a:p>
        </p:txBody>
      </p:sp>
    </p:spTree>
    <p:extLst>
      <p:ext uri="{BB962C8B-B14F-4D97-AF65-F5344CB8AC3E}">
        <p14:creationId xmlns:p14="http://schemas.microsoft.com/office/powerpoint/2010/main" val="2701725539"/>
      </p:ext>
    </p:extLst>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AU" smtClean="0">
                <a:latin typeface="Arial" panose="020B0604020202020204" pitchFamily="34" charset="0"/>
                <a:cs typeface="Arial" panose="020B0604020202020204" pitchFamily="34" charset="0"/>
              </a:rPr>
              <a:t>PhD in carrying capacity – produced model.</a:t>
            </a:r>
          </a:p>
          <a:p>
            <a:pPr>
              <a:buFontTx/>
              <a:buChar char="•"/>
            </a:pPr>
            <a:r>
              <a:rPr lang="en-AU" smtClean="0">
                <a:latin typeface="Arial" panose="020B0604020202020204" pitchFamily="34" charset="0"/>
                <a:cs typeface="Arial" panose="020B0604020202020204" pitchFamily="34" charset="0"/>
              </a:rPr>
              <a:t>Basis of research – smaller scale self sufficiency in future – resource constraints brought on by peak oil, ever-increasing populations and climate change</a:t>
            </a:r>
          </a:p>
          <a:p>
            <a:pPr>
              <a:buFontTx/>
              <a:buChar char="•"/>
            </a:pPr>
            <a:r>
              <a:rPr lang="en-AU" smtClean="0">
                <a:latin typeface="Arial" panose="020B0604020202020204" pitchFamily="34" charset="0"/>
                <a:cs typeface="Arial" panose="020B0604020202020204" pitchFamily="34" charset="0"/>
              </a:rPr>
              <a:t>Demographics – resource consumption – commodities – ag land yields + land use availability = cc</a:t>
            </a:r>
          </a:p>
        </p:txBody>
      </p:sp>
    </p:spTree>
    <p:extLst>
      <p:ext uri="{BB962C8B-B14F-4D97-AF65-F5344CB8AC3E}">
        <p14:creationId xmlns:p14="http://schemas.microsoft.com/office/powerpoint/2010/main" val="3221637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B541F72-A4F1-4ABD-8EEB-57A3E82CC016}" type="slidenum">
              <a:rPr lang="en-AU" sz="1300" smtClean="0"/>
              <a:pPr>
                <a:spcBef>
                  <a:spcPct val="0"/>
                </a:spcBef>
              </a:pPr>
              <a:t>22</a:t>
            </a:fld>
            <a:endParaRPr lang="en-AU" sz="130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mtClean="0">
                <a:latin typeface="Arial" panose="020B0604020202020204" pitchFamily="34" charset="0"/>
                <a:cs typeface="Arial" panose="020B0604020202020204" pitchFamily="34" charset="0"/>
              </a:rPr>
              <a:t>Close-nit sense of community with an acknowledgement that we are entirely reliant on our natural environment so we need to treat it with care.</a:t>
            </a:r>
          </a:p>
        </p:txBody>
      </p:sp>
    </p:spTree>
    <p:extLst>
      <p:ext uri="{BB962C8B-B14F-4D97-AF65-F5344CB8AC3E}">
        <p14:creationId xmlns:p14="http://schemas.microsoft.com/office/powerpoint/2010/main" val="98378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AU" smtClean="0">
                <a:latin typeface="Arial" panose="020B0604020202020204" pitchFamily="34" charset="0"/>
                <a:cs typeface="Arial" panose="020B0604020202020204" pitchFamily="34" charset="0"/>
              </a:rPr>
              <a:t>PhD in carrying capacity – produced model.</a:t>
            </a:r>
          </a:p>
          <a:p>
            <a:pPr>
              <a:buFontTx/>
              <a:buChar char="•"/>
            </a:pPr>
            <a:r>
              <a:rPr lang="en-AU" smtClean="0">
                <a:latin typeface="Arial" panose="020B0604020202020204" pitchFamily="34" charset="0"/>
                <a:cs typeface="Arial" panose="020B0604020202020204" pitchFamily="34" charset="0"/>
              </a:rPr>
              <a:t>Basis of research – smaller scale self sufficiency in future – resource constraints brought on by peak oil, ever-increasing populations and climate change</a:t>
            </a:r>
          </a:p>
          <a:p>
            <a:pPr>
              <a:buFontTx/>
              <a:buChar char="•"/>
            </a:pPr>
            <a:r>
              <a:rPr lang="en-AU" smtClean="0">
                <a:latin typeface="Arial" panose="020B0604020202020204" pitchFamily="34" charset="0"/>
                <a:cs typeface="Arial" panose="020B0604020202020204" pitchFamily="34" charset="0"/>
              </a:rPr>
              <a:t>Demographics – resource consumption – commodities – ag land yields + land use availability = cc</a:t>
            </a:r>
          </a:p>
        </p:txBody>
      </p:sp>
    </p:spTree>
    <p:extLst>
      <p:ext uri="{BB962C8B-B14F-4D97-AF65-F5344CB8AC3E}">
        <p14:creationId xmlns:p14="http://schemas.microsoft.com/office/powerpoint/2010/main" val="167657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AU" smtClean="0">
                <a:latin typeface="Arial" panose="020B0604020202020204" pitchFamily="34" charset="0"/>
                <a:cs typeface="Arial" panose="020B0604020202020204" pitchFamily="34" charset="0"/>
              </a:rPr>
              <a:t>PhD in carrying capacity – produced model.</a:t>
            </a:r>
          </a:p>
          <a:p>
            <a:pPr>
              <a:buFontTx/>
              <a:buChar char="•"/>
            </a:pPr>
            <a:r>
              <a:rPr lang="en-AU" smtClean="0">
                <a:latin typeface="Arial" panose="020B0604020202020204" pitchFamily="34" charset="0"/>
                <a:cs typeface="Arial" panose="020B0604020202020204" pitchFamily="34" charset="0"/>
              </a:rPr>
              <a:t>Basis of research – smaller scale self sufficiency in future – resource constraints brought on by peak oil, ever-increasing populations and climate change</a:t>
            </a:r>
          </a:p>
          <a:p>
            <a:pPr>
              <a:buFontTx/>
              <a:buChar char="•"/>
            </a:pPr>
            <a:r>
              <a:rPr lang="en-AU" smtClean="0">
                <a:latin typeface="Arial" panose="020B0604020202020204" pitchFamily="34" charset="0"/>
                <a:cs typeface="Arial" panose="020B0604020202020204" pitchFamily="34" charset="0"/>
              </a:rPr>
              <a:t>Demographics – resource consumption – commodities – ag land yields + land use availability = cc</a:t>
            </a:r>
          </a:p>
        </p:txBody>
      </p:sp>
    </p:spTree>
    <p:extLst>
      <p:ext uri="{BB962C8B-B14F-4D97-AF65-F5344CB8AC3E}">
        <p14:creationId xmlns:p14="http://schemas.microsoft.com/office/powerpoint/2010/main" val="232437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mtClean="0">
                <a:latin typeface="Arial" panose="020B0604020202020204" pitchFamily="34" charset="0"/>
                <a:cs typeface="Times New Roman" panose="02020603050405020304" pitchFamily="18" charset="0"/>
              </a:rPr>
              <a:t>THE reason for this discrepancy is the efficiency of land-use in either instance.</a:t>
            </a:r>
          </a:p>
          <a:p>
            <a:r>
              <a:rPr lang="en-AU" smtClean="0">
                <a:latin typeface="Arial" panose="020B0604020202020204" pitchFamily="34" charset="0"/>
                <a:cs typeface="Times New Roman" panose="02020603050405020304" pitchFamily="18" charset="0"/>
              </a:rPr>
              <a:t>UNDER small-scale circumstances there’s likely to be more land under-utilised because once all the cropping land is used in each region, carrying capacity is reached regardless of how much pasture land might still be available. </a:t>
            </a:r>
          </a:p>
          <a:p>
            <a:r>
              <a:rPr lang="en-AU" smtClean="0">
                <a:latin typeface="Arial" panose="020B0604020202020204" pitchFamily="34" charset="0"/>
                <a:cs typeface="Times New Roman" panose="02020603050405020304" pitchFamily="18" charset="0"/>
              </a:rPr>
              <a:t>OF course, it is possible that regions might use that pasture land and trade the animal products or alternatively, local populations could adjust their resource consumption habits, such as their diet, to reflect the productive nature of their local landscapes. </a:t>
            </a:r>
          </a:p>
          <a:p>
            <a:r>
              <a:rPr lang="en-AU" smtClean="0">
                <a:latin typeface="Arial" panose="020B0604020202020204" pitchFamily="34" charset="0"/>
                <a:cs typeface="Times New Roman" panose="02020603050405020304" pitchFamily="18" charset="0"/>
              </a:rPr>
              <a:t>SO potentially, the dramatic differences indicated here may be altered somewhat, but it still holds true that complete regional self sufficiency is likely to lead to a smaller overall carrying capacity.</a:t>
            </a:r>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88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mtClean="0">
                <a:latin typeface="Arial" panose="020B0604020202020204" pitchFamily="34" charset="0"/>
                <a:cs typeface="Arial" panose="020B0604020202020204" pitchFamily="34" charset="0"/>
              </a:rPr>
              <a:t>If self sufficient at this diet and this land use and at this scale – implies relocation of the population</a:t>
            </a:r>
          </a:p>
          <a:p>
            <a:r>
              <a:rPr lang="en-AU" smtClean="0">
                <a:latin typeface="Arial" panose="020B0604020202020204" pitchFamily="34" charset="0"/>
                <a:cs typeface="Arial" panose="020B0604020202020204" pitchFamily="34" charset="0"/>
              </a:rPr>
              <a:t>But long-term – no where to go</a:t>
            </a:r>
          </a:p>
        </p:txBody>
      </p:sp>
    </p:spTree>
    <p:extLst>
      <p:ext uri="{BB962C8B-B14F-4D97-AF65-F5344CB8AC3E}">
        <p14:creationId xmlns:p14="http://schemas.microsoft.com/office/powerpoint/2010/main" val="129180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mtClean="0">
                <a:latin typeface="Arial" panose="020B0604020202020204" pitchFamily="34" charset="0"/>
                <a:cs typeface="Arial" panose="020B0604020202020204" pitchFamily="34" charset="0"/>
              </a:rPr>
              <a:t>Productivity of regions with current diet and land use.</a:t>
            </a:r>
          </a:p>
          <a:p>
            <a:r>
              <a:rPr lang="en-AU" smtClean="0">
                <a:latin typeface="Arial" panose="020B0604020202020204" pitchFamily="34" charset="0"/>
                <a:cs typeface="Arial" panose="020B0604020202020204" pitchFamily="34" charset="0"/>
              </a:rPr>
              <a:t>Help to clarify how much land is actually needed per person for different diets – a lot of disagreement – this is conventional ag.</a:t>
            </a:r>
          </a:p>
        </p:txBody>
      </p:sp>
    </p:spTree>
    <p:extLst>
      <p:ext uri="{BB962C8B-B14F-4D97-AF65-F5344CB8AC3E}">
        <p14:creationId xmlns:p14="http://schemas.microsoft.com/office/powerpoint/2010/main" val="170240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mtClean="0">
                <a:latin typeface="Arial" panose="020B0604020202020204" pitchFamily="34" charset="0"/>
                <a:cs typeface="Arial" panose="020B0604020202020204" pitchFamily="34" charset="0"/>
              </a:rPr>
              <a:t>Productivity of regions with current diet and land use.</a:t>
            </a:r>
          </a:p>
          <a:p>
            <a:r>
              <a:rPr lang="en-AU" smtClean="0">
                <a:latin typeface="Arial" panose="020B0604020202020204" pitchFamily="34" charset="0"/>
                <a:cs typeface="Arial" panose="020B0604020202020204" pitchFamily="34" charset="0"/>
              </a:rPr>
              <a:t>Help to clarify how much land is actually needed per person for different diets – a lot of disagreement – this is conventional ag.</a:t>
            </a:r>
          </a:p>
        </p:txBody>
      </p:sp>
    </p:spTree>
    <p:extLst>
      <p:ext uri="{BB962C8B-B14F-4D97-AF65-F5344CB8AC3E}">
        <p14:creationId xmlns:p14="http://schemas.microsoft.com/office/powerpoint/2010/main" val="1568541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mtClean="0">
                <a:latin typeface="Arial" panose="020B0604020202020204" pitchFamily="34" charset="0"/>
                <a:cs typeface="Arial" panose="020B0604020202020204" pitchFamily="34" charset="0"/>
              </a:rPr>
              <a:t>Productivity of regions with current diet and land use.</a:t>
            </a:r>
          </a:p>
          <a:p>
            <a:r>
              <a:rPr lang="en-AU" smtClean="0">
                <a:latin typeface="Arial" panose="020B0604020202020204" pitchFamily="34" charset="0"/>
                <a:cs typeface="Arial" panose="020B0604020202020204" pitchFamily="34" charset="0"/>
              </a:rPr>
              <a:t>Help to clarify how much land is actually needed per person for different diets – a lot of disagreement – this is conventional ag.</a:t>
            </a:r>
          </a:p>
        </p:txBody>
      </p:sp>
    </p:spTree>
    <p:extLst>
      <p:ext uri="{BB962C8B-B14F-4D97-AF65-F5344CB8AC3E}">
        <p14:creationId xmlns:p14="http://schemas.microsoft.com/office/powerpoint/2010/main" val="110564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798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65A97614-877D-43A8-BA6B-F93F82B9C12E}" type="slidenum">
              <a:rPr lang="en-AU"/>
              <a:pPr>
                <a:defRPr/>
              </a:pPr>
              <a:t>‹#›</a:t>
            </a:fld>
            <a:endParaRPr lang="en-AU"/>
          </a:p>
        </p:txBody>
      </p:sp>
    </p:spTree>
    <p:extLst>
      <p:ext uri="{BB962C8B-B14F-4D97-AF65-F5344CB8AC3E}">
        <p14:creationId xmlns:p14="http://schemas.microsoft.com/office/powerpoint/2010/main" val="3642293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9433959-BFCD-4A52-9EF4-557280B6691E}" type="slidenum">
              <a:rPr lang="en-AU"/>
              <a:pPr>
                <a:defRPr/>
              </a:pPr>
              <a:t>‹#›</a:t>
            </a:fld>
            <a:endParaRPr lang="en-AU"/>
          </a:p>
        </p:txBody>
      </p:sp>
    </p:spTree>
    <p:extLst>
      <p:ext uri="{BB962C8B-B14F-4D97-AF65-F5344CB8AC3E}">
        <p14:creationId xmlns:p14="http://schemas.microsoft.com/office/powerpoint/2010/main" val="408678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B08A9F89-5815-4221-A0B7-5B4334D30E14}" type="slidenum">
              <a:rPr lang="en-AU"/>
              <a:pPr>
                <a:defRPr/>
              </a:pPr>
              <a:t>‹#›</a:t>
            </a:fld>
            <a:endParaRPr lang="en-AU"/>
          </a:p>
        </p:txBody>
      </p:sp>
    </p:spTree>
    <p:extLst>
      <p:ext uri="{BB962C8B-B14F-4D97-AF65-F5344CB8AC3E}">
        <p14:creationId xmlns:p14="http://schemas.microsoft.com/office/powerpoint/2010/main" val="507820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057004B9-30B6-4E95-A312-3C38C5B58DFC}" type="slidenum">
              <a:rPr lang="en-AU"/>
              <a:pPr>
                <a:defRPr/>
              </a:pPr>
              <a:t>‹#›</a:t>
            </a:fld>
            <a:endParaRPr lang="en-AU"/>
          </a:p>
        </p:txBody>
      </p:sp>
    </p:spTree>
    <p:extLst>
      <p:ext uri="{BB962C8B-B14F-4D97-AF65-F5344CB8AC3E}">
        <p14:creationId xmlns:p14="http://schemas.microsoft.com/office/powerpoint/2010/main" val="467717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458CFA5B-1B57-4113-AA99-1E0067CDF644}" type="slidenum">
              <a:rPr lang="en-AU"/>
              <a:pPr>
                <a:defRPr/>
              </a:pPr>
              <a:t>‹#›</a:t>
            </a:fld>
            <a:endParaRPr lang="en-AU"/>
          </a:p>
        </p:txBody>
      </p:sp>
    </p:spTree>
    <p:extLst>
      <p:ext uri="{BB962C8B-B14F-4D97-AF65-F5344CB8AC3E}">
        <p14:creationId xmlns:p14="http://schemas.microsoft.com/office/powerpoint/2010/main" val="1030180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AU"/>
          </a:p>
        </p:txBody>
      </p:sp>
      <p:sp>
        <p:nvSpPr>
          <p:cNvPr id="7" name="Rectangle 5"/>
          <p:cNvSpPr>
            <a:spLocks noGrp="1" noChangeArrowheads="1"/>
          </p:cNvSpPr>
          <p:nvPr>
            <p:ph type="ftr" sz="quarter" idx="11"/>
          </p:nvPr>
        </p:nvSpPr>
        <p:spPr>
          <a:ln/>
        </p:spPr>
        <p:txBody>
          <a:bodyPr/>
          <a:lstStyle>
            <a:lvl1pPr>
              <a:defRPr/>
            </a:lvl1pPr>
          </a:lstStyle>
          <a:p>
            <a:pPr>
              <a:defRPr/>
            </a:pPr>
            <a:endParaRPr lang="en-AU"/>
          </a:p>
        </p:txBody>
      </p:sp>
      <p:sp>
        <p:nvSpPr>
          <p:cNvPr id="8" name="Rectangle 6"/>
          <p:cNvSpPr>
            <a:spLocks noGrp="1" noChangeArrowheads="1"/>
          </p:cNvSpPr>
          <p:nvPr>
            <p:ph type="sldNum" sz="quarter" idx="12"/>
          </p:nvPr>
        </p:nvSpPr>
        <p:spPr>
          <a:ln/>
        </p:spPr>
        <p:txBody>
          <a:bodyPr/>
          <a:lstStyle>
            <a:lvl1pPr>
              <a:defRPr/>
            </a:lvl1pPr>
          </a:lstStyle>
          <a:p>
            <a:pPr>
              <a:defRPr/>
            </a:pPr>
            <a:fld id="{2436EE48-85C9-4AAD-BA2A-A7992B13C2C3}" type="slidenum">
              <a:rPr lang="en-AU"/>
              <a:pPr>
                <a:defRPr/>
              </a:pPr>
              <a:t>‹#›</a:t>
            </a:fld>
            <a:endParaRPr lang="en-AU"/>
          </a:p>
        </p:txBody>
      </p:sp>
    </p:spTree>
    <p:extLst>
      <p:ext uri="{BB962C8B-B14F-4D97-AF65-F5344CB8AC3E}">
        <p14:creationId xmlns:p14="http://schemas.microsoft.com/office/powerpoint/2010/main" val="688246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82EA580F-814E-431D-B603-442F18AB21A6}" type="slidenum">
              <a:rPr lang="en-AU"/>
              <a:pPr>
                <a:defRPr/>
              </a:pPr>
              <a:t>‹#›</a:t>
            </a:fld>
            <a:endParaRPr lang="en-AU"/>
          </a:p>
        </p:txBody>
      </p:sp>
    </p:spTree>
    <p:extLst>
      <p:ext uri="{BB962C8B-B14F-4D97-AF65-F5344CB8AC3E}">
        <p14:creationId xmlns:p14="http://schemas.microsoft.com/office/powerpoint/2010/main" val="250605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C1E779AB-C127-43DA-9654-6FAAAD113F10}" type="slidenum">
              <a:rPr lang="en-AU"/>
              <a:pPr>
                <a:defRPr/>
              </a:pPr>
              <a:t>‹#›</a:t>
            </a:fld>
            <a:endParaRPr lang="en-AU"/>
          </a:p>
        </p:txBody>
      </p:sp>
    </p:spTree>
    <p:extLst>
      <p:ext uri="{BB962C8B-B14F-4D97-AF65-F5344CB8AC3E}">
        <p14:creationId xmlns:p14="http://schemas.microsoft.com/office/powerpoint/2010/main" val="215936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0F0DB406-5987-4BE1-A852-9D6A9CB1C0A5}" type="slidenum">
              <a:rPr lang="en-AU"/>
              <a:pPr>
                <a:defRPr/>
              </a:pPr>
              <a:t>‹#›</a:t>
            </a:fld>
            <a:endParaRPr lang="en-AU"/>
          </a:p>
        </p:txBody>
      </p:sp>
    </p:spTree>
    <p:extLst>
      <p:ext uri="{BB962C8B-B14F-4D97-AF65-F5344CB8AC3E}">
        <p14:creationId xmlns:p14="http://schemas.microsoft.com/office/powerpoint/2010/main" val="394927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A68CDD9C-C97A-4DA0-B238-35A1B514BC11}" type="slidenum">
              <a:rPr lang="en-AU"/>
              <a:pPr>
                <a:defRPr/>
              </a:pPr>
              <a:t>‹#›</a:t>
            </a:fld>
            <a:endParaRPr lang="en-AU"/>
          </a:p>
        </p:txBody>
      </p:sp>
    </p:spTree>
    <p:extLst>
      <p:ext uri="{BB962C8B-B14F-4D97-AF65-F5344CB8AC3E}">
        <p14:creationId xmlns:p14="http://schemas.microsoft.com/office/powerpoint/2010/main" val="345245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7DDA2FD0-F6DE-446D-BAF7-1758142150A2}" type="slidenum">
              <a:rPr lang="en-AU"/>
              <a:pPr>
                <a:defRPr/>
              </a:pPr>
              <a:t>‹#›</a:t>
            </a:fld>
            <a:endParaRPr lang="en-AU"/>
          </a:p>
        </p:txBody>
      </p:sp>
    </p:spTree>
    <p:extLst>
      <p:ext uri="{BB962C8B-B14F-4D97-AF65-F5344CB8AC3E}">
        <p14:creationId xmlns:p14="http://schemas.microsoft.com/office/powerpoint/2010/main" val="176353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290BF2C2-C1CC-460C-92D9-FF926255D1AE}" type="slidenum">
              <a:rPr lang="en-AU"/>
              <a:pPr>
                <a:defRPr/>
              </a:pPr>
              <a:t>‹#›</a:t>
            </a:fld>
            <a:endParaRPr lang="en-AU"/>
          </a:p>
        </p:txBody>
      </p:sp>
    </p:spTree>
    <p:extLst>
      <p:ext uri="{BB962C8B-B14F-4D97-AF65-F5344CB8AC3E}">
        <p14:creationId xmlns:p14="http://schemas.microsoft.com/office/powerpoint/2010/main" val="122776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9B78B17C-9E7A-487E-8EBA-672619115438}" type="slidenum">
              <a:rPr lang="en-AU"/>
              <a:pPr>
                <a:defRPr/>
              </a:pPr>
              <a:t>‹#›</a:t>
            </a:fld>
            <a:endParaRPr lang="en-AU"/>
          </a:p>
        </p:txBody>
      </p:sp>
    </p:spTree>
    <p:extLst>
      <p:ext uri="{BB962C8B-B14F-4D97-AF65-F5344CB8AC3E}">
        <p14:creationId xmlns:p14="http://schemas.microsoft.com/office/powerpoint/2010/main" val="275455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E34DDB23-4523-4934-933F-2F76FEA34D31}" type="slidenum">
              <a:rPr lang="en-AU"/>
              <a:pPr>
                <a:defRPr/>
              </a:pPr>
              <a:t>‹#›</a:t>
            </a:fld>
            <a:endParaRPr lang="en-AU"/>
          </a:p>
        </p:txBody>
      </p:sp>
    </p:spTree>
    <p:extLst>
      <p:ext uri="{BB962C8B-B14F-4D97-AF65-F5344CB8AC3E}">
        <p14:creationId xmlns:p14="http://schemas.microsoft.com/office/powerpoint/2010/main" val="175848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7235CDD2-7C57-4D41-9D38-D88F80C98243}" type="slidenum">
              <a:rPr lang="en-AU"/>
              <a:pPr>
                <a:defRPr/>
              </a:pPr>
              <a:t>‹#›</a:t>
            </a:fld>
            <a:endParaRPr lang="en-AU"/>
          </a:p>
        </p:txBody>
      </p:sp>
    </p:spTree>
    <p:extLst>
      <p:ext uri="{BB962C8B-B14F-4D97-AF65-F5344CB8AC3E}">
        <p14:creationId xmlns:p14="http://schemas.microsoft.com/office/powerpoint/2010/main" val="36180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i="0">
                <a:solidFill>
                  <a:schemeClr val="tx1"/>
                </a:solidFill>
                <a:latin typeface="Arial" charset="0"/>
                <a:cs typeface="Arial" charset="0"/>
              </a:defRPr>
            </a:lvl1pPr>
          </a:lstStyle>
          <a:p>
            <a:pPr>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chemeClr val="tx1"/>
                </a:solidFill>
                <a:latin typeface="Arial" charset="0"/>
                <a:cs typeface="Arial" charset="0"/>
              </a:defRPr>
            </a:lvl1pPr>
          </a:lstStyle>
          <a:p>
            <a:pPr>
              <a:defRPr/>
            </a:pPr>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latin typeface="Arial" panose="020B0604020202020204" pitchFamily="34" charset="0"/>
              </a:defRPr>
            </a:lvl1pPr>
          </a:lstStyle>
          <a:p>
            <a:pPr>
              <a:defRPr/>
            </a:pPr>
            <a:fld id="{7BB60583-A9AA-47AC-93FA-68F3F6F729E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0.emf"/><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0.emf"/><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0.emf"/><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3" descr="population"/>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1044575" y="1095375"/>
            <a:ext cx="1247775" cy="977900"/>
          </a:xfrm>
        </p:spPr>
      </p:pic>
      <p:pic>
        <p:nvPicPr>
          <p:cNvPr id="4099" name="Picture 39" descr="farm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001963" y="1025525"/>
            <a:ext cx="1017587" cy="1341438"/>
          </a:xfrm>
        </p:spPr>
      </p:pic>
      <p:sp>
        <p:nvSpPr>
          <p:cNvPr id="4100" name="Rectangle 50"/>
          <p:cNvSpPr>
            <a:spLocks noChangeArrowheads="1"/>
          </p:cNvSpPr>
          <p:nvPr/>
        </p:nvSpPr>
        <p:spPr bwMode="auto">
          <a:xfrm>
            <a:off x="1865313" y="-100013"/>
            <a:ext cx="70580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4000" i="0">
                <a:solidFill>
                  <a:schemeClr val="tx2"/>
                </a:solidFill>
                <a:latin typeface="Arial Black" panose="020B0A04020102020204" pitchFamily="34" charset="0"/>
              </a:rPr>
              <a:t>CARRYING CAPACITY</a:t>
            </a:r>
          </a:p>
        </p:txBody>
      </p:sp>
      <p:sp>
        <p:nvSpPr>
          <p:cNvPr id="4101" name="Rectangle 48"/>
          <p:cNvSpPr>
            <a:spLocks noChangeArrowheads="1"/>
          </p:cNvSpPr>
          <p:nvPr/>
        </p:nvSpPr>
        <p:spPr bwMode="auto">
          <a:xfrm>
            <a:off x="2308225" y="620713"/>
            <a:ext cx="5784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600">
                <a:solidFill>
                  <a:srgbClr val="3366FF"/>
                </a:solidFill>
                <a:latin typeface="Arial Narrow" panose="020B0606020202030204" pitchFamily="34" charset="0"/>
              </a:rPr>
              <a:t>…the maximum number of people that an area of land (locally) can </a:t>
            </a:r>
            <a:r>
              <a:rPr lang="en-AU" sz="1400">
                <a:solidFill>
                  <a:srgbClr val="3366FF"/>
                </a:solidFill>
                <a:latin typeface="Arial Narrow" panose="020B0606020202030204" pitchFamily="34" charset="0"/>
              </a:rPr>
              <a:t>support</a:t>
            </a:r>
            <a:r>
              <a:rPr lang="en-AU" sz="1600">
                <a:solidFill>
                  <a:srgbClr val="3366FF"/>
                </a:solidFill>
                <a:latin typeface="Arial Narrow" panose="020B0606020202030204" pitchFamily="34" charset="0"/>
              </a:rPr>
              <a:t>. </a:t>
            </a:r>
          </a:p>
        </p:txBody>
      </p:sp>
      <p:pic>
        <p:nvPicPr>
          <p:cNvPr id="4102" name="Picture 39" descr="farm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0" y="1017588"/>
            <a:ext cx="9969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40"/>
          <p:cNvSpPr>
            <a:spLocks noChangeArrowheads="1"/>
          </p:cNvSpPr>
          <p:nvPr/>
        </p:nvSpPr>
        <p:spPr bwMode="auto">
          <a:xfrm>
            <a:off x="2503488" y="1846263"/>
            <a:ext cx="4587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800" b="1" i="0">
                <a:solidFill>
                  <a:srgbClr val="FF0000"/>
                </a:solidFill>
                <a:latin typeface="Arial Narrow" panose="020B0606020202030204" pitchFamily="34" charset="0"/>
              </a:rPr>
              <a:t>=</a:t>
            </a:r>
            <a:endParaRPr lang="en-AU" sz="2800" i="0">
              <a:solidFill>
                <a:srgbClr val="FF0000"/>
              </a:solidFill>
              <a:latin typeface="Arial Narrow" panose="020B0606020202030204" pitchFamily="34" charset="0"/>
            </a:endParaRPr>
          </a:p>
          <a:p>
            <a:pPr eaLnBrk="1" hangingPunct="1">
              <a:spcBef>
                <a:spcPct val="0"/>
              </a:spcBef>
              <a:buFontTx/>
              <a:buNone/>
            </a:pPr>
            <a:endParaRPr lang="en-AU" sz="2800" i="0">
              <a:solidFill>
                <a:srgbClr val="FF0000"/>
              </a:solidFill>
              <a:latin typeface="Arial Narrow" panose="020B0606020202030204" pitchFamily="34" charset="0"/>
            </a:endParaRPr>
          </a:p>
        </p:txBody>
      </p:sp>
      <p:sp>
        <p:nvSpPr>
          <p:cNvPr id="4104" name="Rectangle 40"/>
          <p:cNvSpPr>
            <a:spLocks noChangeArrowheads="1"/>
          </p:cNvSpPr>
          <p:nvPr/>
        </p:nvSpPr>
        <p:spPr bwMode="auto">
          <a:xfrm>
            <a:off x="4179888" y="1576388"/>
            <a:ext cx="62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sz="2800" b="1" i="0">
                <a:solidFill>
                  <a:srgbClr val="FF0000"/>
                </a:solidFill>
                <a:latin typeface="Arial Narrow" panose="020B0606020202030204" pitchFamily="34" charset="0"/>
              </a:rPr>
              <a:t>÷ </a:t>
            </a:r>
            <a:endParaRPr lang="en-AU" sz="2800" b="1" i="0">
              <a:solidFill>
                <a:srgbClr val="FF0000"/>
              </a:solidFill>
              <a:latin typeface="Arial Narrow" panose="020B0606020202030204" pitchFamily="34" charset="0"/>
            </a:endParaRPr>
          </a:p>
        </p:txBody>
      </p:sp>
      <p:sp>
        <p:nvSpPr>
          <p:cNvPr id="4105" name="Rectangle 40"/>
          <p:cNvSpPr>
            <a:spLocks noChangeArrowheads="1"/>
          </p:cNvSpPr>
          <p:nvPr/>
        </p:nvSpPr>
        <p:spPr bwMode="auto">
          <a:xfrm>
            <a:off x="539750" y="1803400"/>
            <a:ext cx="22415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AU" sz="1400">
                <a:solidFill>
                  <a:schemeClr val="tx2"/>
                </a:solidFill>
                <a:latin typeface="Arial Narrow" panose="020B0606020202030204" pitchFamily="34" charset="0"/>
              </a:rPr>
              <a:t>Population carrying capacity</a:t>
            </a:r>
          </a:p>
          <a:p>
            <a:pPr algn="ctr" eaLnBrk="1" hangingPunct="1">
              <a:spcBef>
                <a:spcPct val="0"/>
              </a:spcBef>
              <a:buFontTx/>
              <a:buNone/>
            </a:pPr>
            <a:endParaRPr lang="en-AU" sz="1400">
              <a:solidFill>
                <a:schemeClr val="tx2"/>
              </a:solidFill>
              <a:latin typeface="Arial Narrow" panose="020B0606020202030204" pitchFamily="34" charset="0"/>
            </a:endParaRPr>
          </a:p>
        </p:txBody>
      </p:sp>
      <p:sp>
        <p:nvSpPr>
          <p:cNvPr id="4106" name="Rectangle 40"/>
          <p:cNvSpPr>
            <a:spLocks noChangeArrowheads="1"/>
          </p:cNvSpPr>
          <p:nvPr/>
        </p:nvSpPr>
        <p:spPr bwMode="auto">
          <a:xfrm>
            <a:off x="2867025" y="2403475"/>
            <a:ext cx="1571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a:solidFill>
                  <a:schemeClr val="tx2"/>
                </a:solidFill>
                <a:latin typeface="Arial Narrow" panose="020B0606020202030204" pitchFamily="34" charset="0"/>
              </a:rPr>
              <a:t>Productive land</a:t>
            </a:r>
          </a:p>
          <a:p>
            <a:pPr eaLnBrk="1" hangingPunct="1">
              <a:spcBef>
                <a:spcPct val="0"/>
              </a:spcBef>
              <a:buFontTx/>
              <a:buNone/>
            </a:pPr>
            <a:endParaRPr lang="en-AU" sz="1400">
              <a:solidFill>
                <a:schemeClr val="tx2"/>
              </a:solidFill>
              <a:latin typeface="Arial Narrow" panose="020B0606020202030204" pitchFamily="34" charset="0"/>
            </a:endParaRPr>
          </a:p>
        </p:txBody>
      </p:sp>
      <p:sp>
        <p:nvSpPr>
          <p:cNvPr id="4107" name="Rectangle 40"/>
          <p:cNvSpPr>
            <a:spLocks noChangeArrowheads="1"/>
          </p:cNvSpPr>
          <p:nvPr/>
        </p:nvSpPr>
        <p:spPr bwMode="auto">
          <a:xfrm>
            <a:off x="4564063" y="2411413"/>
            <a:ext cx="12842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a:solidFill>
                  <a:schemeClr val="tx2"/>
                </a:solidFill>
                <a:latin typeface="Arial Narrow" panose="020B0606020202030204" pitchFamily="34" charset="0"/>
              </a:rPr>
              <a:t>Productive land per person</a:t>
            </a:r>
          </a:p>
          <a:p>
            <a:pPr eaLnBrk="1" hangingPunct="1">
              <a:spcBef>
                <a:spcPct val="0"/>
              </a:spcBef>
              <a:buFontTx/>
              <a:buNone/>
            </a:pPr>
            <a:endParaRPr lang="en-AU" sz="1400">
              <a:solidFill>
                <a:schemeClr val="tx2"/>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Dash-longterm"/>
          <p:cNvPicPr>
            <a:picLocks noGrp="1" noChangeArrowheads="1"/>
          </p:cNvPicPr>
          <p:nvPr>
            <p:ph sz="half" idx="2"/>
          </p:nvPr>
        </p:nvPicPr>
        <p:blipFill>
          <a:blip r:embed="rId2">
            <a:extLst>
              <a:ext uri="{28A0092B-C50C-407E-A947-70E740481C1C}">
                <a14:useLocalDpi xmlns:a14="http://schemas.microsoft.com/office/drawing/2010/main" val="0"/>
              </a:ext>
            </a:extLst>
          </a:blip>
          <a:srcRect t="3084" b="520"/>
          <a:stretch>
            <a:fillRect/>
          </a:stretch>
        </p:blipFill>
        <p:spPr>
          <a:xfrm>
            <a:off x="0" y="228600"/>
            <a:ext cx="9107488" cy="5084763"/>
          </a:xfrm>
        </p:spPr>
      </p:pic>
      <p:sp>
        <p:nvSpPr>
          <p:cNvPr id="16387" name="Rectangle 17"/>
          <p:cNvSpPr>
            <a:spLocks noChangeArrowheads="1"/>
          </p:cNvSpPr>
          <p:nvPr/>
        </p:nvSpPr>
        <p:spPr bwMode="auto">
          <a:xfrm>
            <a:off x="2971800" y="5778500"/>
            <a:ext cx="18367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38200" indent="-838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rtl="1" eaLnBrk="1" hangingPunct="1">
              <a:spcBef>
                <a:spcPct val="0"/>
              </a:spcBef>
              <a:buFontTx/>
              <a:buNone/>
            </a:pPr>
            <a:r>
              <a:rPr lang="en-AU" sz="1000">
                <a:solidFill>
                  <a:schemeClr val="tx2"/>
                </a:solidFill>
              </a:rPr>
              <a:t>LESS:</a:t>
            </a:r>
            <a:br>
              <a:rPr lang="en-AU" sz="1000">
                <a:solidFill>
                  <a:schemeClr val="tx2"/>
                </a:solidFill>
              </a:rPr>
            </a:br>
            <a:r>
              <a:rPr lang="en-AU" sz="1000">
                <a:solidFill>
                  <a:schemeClr val="tx2"/>
                </a:solidFill>
              </a:rPr>
              <a:t>- meat</a:t>
            </a:r>
            <a:br>
              <a:rPr lang="en-AU" sz="1000">
                <a:solidFill>
                  <a:schemeClr val="tx2"/>
                </a:solidFill>
              </a:rPr>
            </a:br>
            <a:r>
              <a:rPr lang="en-AU" sz="1000">
                <a:solidFill>
                  <a:schemeClr val="tx2"/>
                </a:solidFill>
              </a:rPr>
              <a:t>- wastage</a:t>
            </a:r>
            <a:br>
              <a:rPr lang="en-AU" sz="1000">
                <a:solidFill>
                  <a:schemeClr val="tx2"/>
                </a:solidFill>
              </a:rPr>
            </a:br>
            <a:r>
              <a:rPr lang="en-AU" sz="1000">
                <a:solidFill>
                  <a:schemeClr val="tx2"/>
                </a:solidFill>
              </a:rPr>
              <a:t>- liquid fuel</a:t>
            </a:r>
            <a:br>
              <a:rPr lang="en-AU" sz="1000">
                <a:solidFill>
                  <a:schemeClr val="tx2"/>
                </a:solidFill>
              </a:rPr>
            </a:br>
            <a:r>
              <a:rPr lang="en-AU" sz="1000">
                <a:solidFill>
                  <a:schemeClr val="tx2"/>
                </a:solidFill>
              </a:rPr>
              <a:t>- infrastructure</a:t>
            </a:r>
          </a:p>
        </p:txBody>
      </p:sp>
      <p:sp>
        <p:nvSpPr>
          <p:cNvPr id="16388" name="Rectangle 18"/>
          <p:cNvSpPr>
            <a:spLocks noChangeArrowheads="1"/>
          </p:cNvSpPr>
          <p:nvPr/>
        </p:nvSpPr>
        <p:spPr bwMode="auto">
          <a:xfrm>
            <a:off x="4038600" y="5776913"/>
            <a:ext cx="23034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38200" indent="-838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rtl="1" eaLnBrk="1" hangingPunct="1">
              <a:spcBef>
                <a:spcPct val="0"/>
              </a:spcBef>
              <a:buFontTx/>
              <a:buNone/>
            </a:pPr>
            <a:r>
              <a:rPr lang="en-AU" sz="1000">
                <a:solidFill>
                  <a:schemeClr val="tx2"/>
                </a:solidFill>
              </a:rPr>
              <a:t>MORE:</a:t>
            </a:r>
            <a:br>
              <a:rPr lang="en-AU" sz="1000">
                <a:solidFill>
                  <a:schemeClr val="tx2"/>
                </a:solidFill>
              </a:rPr>
            </a:br>
            <a:r>
              <a:rPr lang="en-AU" sz="1000">
                <a:solidFill>
                  <a:schemeClr val="tx2"/>
                </a:solidFill>
              </a:rPr>
              <a:t>- physical activity</a:t>
            </a:r>
            <a:br>
              <a:rPr lang="en-AU" sz="1000">
                <a:solidFill>
                  <a:schemeClr val="tx2"/>
                </a:solidFill>
              </a:rPr>
            </a:br>
            <a:r>
              <a:rPr lang="en-AU" sz="1000">
                <a:solidFill>
                  <a:schemeClr val="tx2"/>
                </a:solidFill>
              </a:rPr>
              <a:t>- recycling</a:t>
            </a:r>
            <a:br>
              <a:rPr lang="en-AU" sz="1000">
                <a:solidFill>
                  <a:schemeClr val="tx2"/>
                </a:solidFill>
              </a:rPr>
            </a:br>
            <a:r>
              <a:rPr lang="en-AU" sz="1000">
                <a:solidFill>
                  <a:schemeClr val="tx2"/>
                </a:solidFill>
              </a:rPr>
              <a:t>- organics</a:t>
            </a:r>
            <a:br>
              <a:rPr lang="en-AU" sz="1000">
                <a:solidFill>
                  <a:schemeClr val="tx2"/>
                </a:solidFill>
              </a:rPr>
            </a:br>
            <a:r>
              <a:rPr lang="en-AU" sz="1000">
                <a:solidFill>
                  <a:schemeClr val="tx2"/>
                </a:solidFill>
              </a:rPr>
              <a:t>- timeframe</a:t>
            </a:r>
          </a:p>
        </p:txBody>
      </p:sp>
      <p:sp>
        <p:nvSpPr>
          <p:cNvPr id="16389" name="Rectangle 19"/>
          <p:cNvSpPr>
            <a:spLocks noChangeArrowheads="1"/>
          </p:cNvSpPr>
          <p:nvPr/>
        </p:nvSpPr>
        <p:spPr bwMode="auto">
          <a:xfrm>
            <a:off x="5257800" y="5786438"/>
            <a:ext cx="10795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838200" indent="-838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rtl="1" eaLnBrk="1" hangingPunct="1">
              <a:spcBef>
                <a:spcPct val="0"/>
              </a:spcBef>
              <a:buFontTx/>
              <a:buNone/>
            </a:pPr>
            <a:r>
              <a:rPr lang="en-AU" sz="1000">
                <a:solidFill>
                  <a:schemeClr val="tx2"/>
                </a:solidFill>
              </a:rPr>
              <a:t/>
            </a:r>
            <a:br>
              <a:rPr lang="en-AU" sz="1000">
                <a:solidFill>
                  <a:schemeClr val="tx2"/>
                </a:solidFill>
              </a:rPr>
            </a:br>
            <a:r>
              <a:rPr lang="en-AU" sz="1000">
                <a:solidFill>
                  <a:schemeClr val="tx2"/>
                </a:solidFill>
              </a:rPr>
              <a:t>- natural textiles</a:t>
            </a:r>
            <a:br>
              <a:rPr lang="en-AU" sz="1000">
                <a:solidFill>
                  <a:schemeClr val="tx2"/>
                </a:solidFill>
              </a:rPr>
            </a:br>
            <a:r>
              <a:rPr lang="en-AU" sz="1000">
                <a:solidFill>
                  <a:schemeClr val="tx2"/>
                </a:solidFill>
              </a:rPr>
              <a:t>- biofuel</a:t>
            </a:r>
            <a:br>
              <a:rPr lang="en-AU" sz="1000">
                <a:solidFill>
                  <a:schemeClr val="tx2"/>
                </a:solidFill>
              </a:rPr>
            </a:br>
            <a:r>
              <a:rPr lang="en-AU" sz="1000">
                <a:solidFill>
                  <a:schemeClr val="tx2"/>
                </a:solidFill>
              </a:rPr>
              <a:t>- timber</a:t>
            </a:r>
            <a:br>
              <a:rPr lang="en-AU" sz="1000">
                <a:solidFill>
                  <a:schemeClr val="tx2"/>
                </a:solidFill>
              </a:rPr>
            </a:br>
            <a:r>
              <a:rPr lang="en-AU" sz="1000">
                <a:solidFill>
                  <a:schemeClr val="tx2"/>
                </a:solidFill>
              </a:rPr>
              <a:t>- nature reserve</a:t>
            </a:r>
          </a:p>
        </p:txBody>
      </p:sp>
      <p:sp>
        <p:nvSpPr>
          <p:cNvPr id="16390" name="Rectangle 23"/>
          <p:cNvSpPr>
            <a:spLocks noChangeArrowheads="1"/>
          </p:cNvSpPr>
          <p:nvPr/>
        </p:nvSpPr>
        <p:spPr bwMode="auto">
          <a:xfrm>
            <a:off x="2895600" y="5410200"/>
            <a:ext cx="23034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800">
                <a:solidFill>
                  <a:schemeClr val="accent2"/>
                </a:solidFill>
              </a:rPr>
              <a:t>Long-term defaults</a:t>
            </a:r>
          </a:p>
        </p:txBody>
      </p:sp>
      <p:sp>
        <p:nvSpPr>
          <p:cNvPr id="16391" name="Freeform 24"/>
          <p:cNvSpPr>
            <a:spLocks/>
          </p:cNvSpPr>
          <p:nvPr/>
        </p:nvSpPr>
        <p:spPr bwMode="auto">
          <a:xfrm flipV="1">
            <a:off x="1981200" y="3124200"/>
            <a:ext cx="990600" cy="2514600"/>
          </a:xfrm>
          <a:custGeom>
            <a:avLst/>
            <a:gdLst>
              <a:gd name="T0" fmla="*/ 2147483646 w 2211"/>
              <a:gd name="T1" fmla="*/ 0 h 2187"/>
              <a:gd name="T2" fmla="*/ 0 w 2211"/>
              <a:gd name="T3" fmla="*/ 2147483646 h 2187"/>
              <a:gd name="T4" fmla="*/ 0 60000 65536"/>
              <a:gd name="T5" fmla="*/ 0 60000 65536"/>
              <a:gd name="T6" fmla="*/ 0 w 2211"/>
              <a:gd name="T7" fmla="*/ 0 h 2187"/>
              <a:gd name="T8" fmla="*/ 2211 w 2211"/>
              <a:gd name="T9" fmla="*/ 2187 h 2187"/>
            </a:gdLst>
            <a:ahLst/>
            <a:cxnLst>
              <a:cxn ang="T4">
                <a:pos x="T0" y="T1"/>
              </a:cxn>
              <a:cxn ang="T5">
                <a:pos x="T2" y="T3"/>
              </a:cxn>
            </a:cxnLst>
            <a:rect l="T6" t="T7" r="T8" b="T9"/>
            <a:pathLst>
              <a:path w="2211" h="2187">
                <a:moveTo>
                  <a:pt x="2211" y="0"/>
                </a:moveTo>
                <a:cubicBezTo>
                  <a:pt x="851" y="328"/>
                  <a:pt x="296" y="728"/>
                  <a:pt x="0" y="2187"/>
                </a:cubicBezTo>
              </a:path>
            </a:pathLst>
          </a:custGeom>
          <a:noFill/>
          <a:ln w="38100">
            <a:solidFill>
              <a:schemeClr val="accent2"/>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92" name="Rectangle 3"/>
          <p:cNvSpPr>
            <a:spLocks noChangeArrowheads="1"/>
          </p:cNvSpPr>
          <p:nvPr/>
        </p:nvSpPr>
        <p:spPr bwMode="auto">
          <a:xfrm>
            <a:off x="7164388" y="5373688"/>
            <a:ext cx="1689100" cy="1322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000" b="1" i="0">
                <a:solidFill>
                  <a:schemeClr val="tx2"/>
                </a:solidFill>
                <a:latin typeface="Arial Narrow" panose="020B0606020202030204" pitchFamily="34" charset="0"/>
              </a:rPr>
              <a:t>INPUTS</a:t>
            </a:r>
          </a:p>
          <a:p>
            <a:pPr eaLnBrk="1" hangingPunct="1">
              <a:spcBef>
                <a:spcPct val="0"/>
              </a:spcBef>
            </a:pPr>
            <a:r>
              <a:rPr lang="en-AU" sz="2000" i="0">
                <a:solidFill>
                  <a:schemeClr val="bg2"/>
                </a:solidFill>
                <a:latin typeface="Arial Narrow" panose="020B0606020202030204" pitchFamily="34" charset="0"/>
              </a:rPr>
              <a:t> Basic needs</a:t>
            </a:r>
          </a:p>
          <a:p>
            <a:pPr eaLnBrk="1" hangingPunct="1">
              <a:spcBef>
                <a:spcPct val="0"/>
              </a:spcBef>
            </a:pPr>
            <a:r>
              <a:rPr lang="en-AU" sz="2000" b="1">
                <a:latin typeface="Arial Narrow" panose="020B0606020202030204" pitchFamily="34" charset="0"/>
              </a:rPr>
              <a:t> </a:t>
            </a:r>
            <a:r>
              <a:rPr lang="en-AU" sz="2000" b="1" i="0">
                <a:latin typeface="Arial Narrow" panose="020B0606020202030204" pitchFamily="34" charset="0"/>
              </a:rPr>
              <a:t>Time-scales</a:t>
            </a:r>
          </a:p>
          <a:p>
            <a:pPr eaLnBrk="1" hangingPunct="1">
              <a:spcBef>
                <a:spcPct val="0"/>
              </a:spcBef>
            </a:pPr>
            <a:r>
              <a:rPr lang="en-AU" sz="2000">
                <a:solidFill>
                  <a:schemeClr val="bg2"/>
                </a:solidFill>
                <a:latin typeface="Arial Narrow" panose="020B0606020202030204" pitchFamily="34" charset="0"/>
              </a:rPr>
              <a:t> </a:t>
            </a:r>
            <a:r>
              <a:rPr lang="en-AU" sz="2000" i="0">
                <a:solidFill>
                  <a:schemeClr val="bg2"/>
                </a:solidFill>
                <a:latin typeface="Arial Narrow" panose="020B0606020202030204" pitchFamily="34" charset="0"/>
              </a:rPr>
              <a:t>Space-scales</a:t>
            </a:r>
            <a:endParaRPr lang="en-AU" sz="2000" b="1" i="0">
              <a:solidFill>
                <a:schemeClr val="bg2"/>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ash-shortterm"/>
          <p:cNvPicPr>
            <a:picLocks noGrp="1" noChangeAspect="1" noChangeArrowheads="1"/>
          </p:cNvPicPr>
          <p:nvPr>
            <p:ph/>
          </p:nvPr>
        </p:nvPicPr>
        <p:blipFill>
          <a:blip r:embed="rId2">
            <a:extLst>
              <a:ext uri="{28A0092B-C50C-407E-A947-70E740481C1C}">
                <a14:useLocalDpi xmlns:a14="http://schemas.microsoft.com/office/drawing/2010/main" val="0"/>
              </a:ext>
            </a:extLst>
          </a:blip>
          <a:srcRect t="2954" b="1357"/>
          <a:stretch>
            <a:fillRect/>
          </a:stretch>
        </p:blipFill>
        <p:spPr>
          <a:xfrm>
            <a:off x="0" y="228600"/>
            <a:ext cx="9144000" cy="5040313"/>
          </a:xfrm>
        </p:spPr>
      </p:pic>
      <p:sp>
        <p:nvSpPr>
          <p:cNvPr id="17411" name="Oval 3"/>
          <p:cNvSpPr>
            <a:spLocks noChangeArrowheads="1"/>
          </p:cNvSpPr>
          <p:nvPr/>
        </p:nvSpPr>
        <p:spPr bwMode="auto">
          <a:xfrm>
            <a:off x="1258888" y="1192213"/>
            <a:ext cx="1655762" cy="1655762"/>
          </a:xfrm>
          <a:prstGeom prst="ellipse">
            <a:avLst/>
          </a:prstGeom>
          <a:noFill/>
          <a:ln w="57150">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sp>
        <p:nvSpPr>
          <p:cNvPr id="17412" name="Rectangle 3"/>
          <p:cNvSpPr>
            <a:spLocks noChangeArrowheads="1"/>
          </p:cNvSpPr>
          <p:nvPr/>
        </p:nvSpPr>
        <p:spPr bwMode="auto">
          <a:xfrm>
            <a:off x="7164388" y="5373688"/>
            <a:ext cx="1689100" cy="1322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000" b="1" i="0">
                <a:solidFill>
                  <a:schemeClr val="tx2"/>
                </a:solidFill>
                <a:latin typeface="Arial Narrow" panose="020B0606020202030204" pitchFamily="34" charset="0"/>
              </a:rPr>
              <a:t>INPUTS</a:t>
            </a:r>
          </a:p>
          <a:p>
            <a:pPr eaLnBrk="1" hangingPunct="1">
              <a:spcBef>
                <a:spcPct val="0"/>
              </a:spcBef>
            </a:pPr>
            <a:r>
              <a:rPr lang="en-AU" sz="2000" i="0">
                <a:solidFill>
                  <a:schemeClr val="bg2"/>
                </a:solidFill>
                <a:latin typeface="Arial Narrow" panose="020B0606020202030204" pitchFamily="34" charset="0"/>
              </a:rPr>
              <a:t> Basic needs</a:t>
            </a:r>
          </a:p>
          <a:p>
            <a:pPr eaLnBrk="1" hangingPunct="1">
              <a:spcBef>
                <a:spcPct val="0"/>
              </a:spcBef>
            </a:pPr>
            <a:r>
              <a:rPr lang="en-AU" sz="2000">
                <a:solidFill>
                  <a:schemeClr val="bg2"/>
                </a:solidFill>
                <a:latin typeface="Arial Narrow" panose="020B0606020202030204" pitchFamily="34" charset="0"/>
              </a:rPr>
              <a:t> </a:t>
            </a:r>
            <a:r>
              <a:rPr lang="en-AU" sz="2000" i="0">
                <a:solidFill>
                  <a:schemeClr val="bg2"/>
                </a:solidFill>
                <a:latin typeface="Arial Narrow" panose="020B0606020202030204" pitchFamily="34" charset="0"/>
              </a:rPr>
              <a:t>Time-scales</a:t>
            </a:r>
          </a:p>
          <a:p>
            <a:pPr eaLnBrk="1" hangingPunct="1">
              <a:spcBef>
                <a:spcPct val="0"/>
              </a:spcBef>
            </a:pPr>
            <a:r>
              <a:rPr lang="en-AU" sz="2000" b="1">
                <a:latin typeface="Arial Narrow" panose="020B0606020202030204" pitchFamily="34" charset="0"/>
              </a:rPr>
              <a:t> </a:t>
            </a:r>
            <a:r>
              <a:rPr lang="en-AU" sz="2000" b="1" i="0">
                <a:latin typeface="Arial Narrow" panose="020B0606020202030204" pitchFamily="34" charset="0"/>
              </a:rPr>
              <a:t>Space-scales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ash-shortterm"/>
          <p:cNvPicPr>
            <a:picLocks noGrp="1" noChangeAspect="1" noChangeArrowheads="1"/>
          </p:cNvPicPr>
          <p:nvPr>
            <p:ph/>
          </p:nvPr>
        </p:nvPicPr>
        <p:blipFill>
          <a:blip r:embed="rId2">
            <a:extLst>
              <a:ext uri="{28A0092B-C50C-407E-A947-70E740481C1C}">
                <a14:useLocalDpi xmlns:a14="http://schemas.microsoft.com/office/drawing/2010/main" val="0"/>
              </a:ext>
            </a:extLst>
          </a:blip>
          <a:srcRect t="2954" b="1357"/>
          <a:stretch>
            <a:fillRect/>
          </a:stretch>
        </p:blipFill>
        <p:spPr>
          <a:xfrm>
            <a:off x="0" y="228600"/>
            <a:ext cx="9144000" cy="5040313"/>
          </a:xfrm>
        </p:spPr>
      </p:pic>
      <p:sp>
        <p:nvSpPr>
          <p:cNvPr id="18435" name="Oval 6"/>
          <p:cNvSpPr>
            <a:spLocks noChangeArrowheads="1"/>
          </p:cNvSpPr>
          <p:nvPr/>
        </p:nvSpPr>
        <p:spPr bwMode="auto">
          <a:xfrm>
            <a:off x="0" y="2560638"/>
            <a:ext cx="1655763" cy="792162"/>
          </a:xfrm>
          <a:prstGeom prst="ellipse">
            <a:avLst/>
          </a:prstGeom>
          <a:noFill/>
          <a:ln w="57150">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pic>
        <p:nvPicPr>
          <p:cNvPr id="18436" name="Picture 17" descr="NRM-numbe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41750"/>
            <a:ext cx="3048000" cy="2797175"/>
          </a:xfrm>
          <a:prstGeom prst="rect">
            <a:avLst/>
          </a:prstGeom>
          <a:noFill/>
          <a:ln w="6350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18437" name="Freeform 20"/>
          <p:cNvSpPr>
            <a:spLocks/>
          </p:cNvSpPr>
          <p:nvPr/>
        </p:nvSpPr>
        <p:spPr bwMode="auto">
          <a:xfrm flipV="1">
            <a:off x="609600" y="3352800"/>
            <a:ext cx="1752600" cy="976313"/>
          </a:xfrm>
          <a:custGeom>
            <a:avLst/>
            <a:gdLst>
              <a:gd name="T0" fmla="*/ 2147483646 w 360"/>
              <a:gd name="T1" fmla="*/ 0 h 600"/>
              <a:gd name="T2" fmla="*/ 0 w 360"/>
              <a:gd name="T3" fmla="*/ 2147483646 h 600"/>
              <a:gd name="T4" fmla="*/ 0 60000 65536"/>
              <a:gd name="T5" fmla="*/ 0 60000 65536"/>
              <a:gd name="T6" fmla="*/ 0 w 360"/>
              <a:gd name="T7" fmla="*/ 0 h 600"/>
              <a:gd name="T8" fmla="*/ 360 w 360"/>
              <a:gd name="T9" fmla="*/ 600 h 600"/>
            </a:gdLst>
            <a:ahLst/>
            <a:cxnLst>
              <a:cxn ang="T4">
                <a:pos x="T0" y="T1"/>
              </a:cxn>
              <a:cxn ang="T5">
                <a:pos x="T2" y="T3"/>
              </a:cxn>
            </a:cxnLst>
            <a:rect l="T6" t="T7" r="T8" b="T9"/>
            <a:pathLst>
              <a:path w="360" h="600">
                <a:moveTo>
                  <a:pt x="360" y="0"/>
                </a:moveTo>
                <a:cubicBezTo>
                  <a:pt x="176" y="48"/>
                  <a:pt x="48" y="200"/>
                  <a:pt x="0" y="600"/>
                </a:cubicBezTo>
              </a:path>
            </a:pathLst>
          </a:custGeom>
          <a:noFill/>
          <a:ln w="38100">
            <a:solidFill>
              <a:schemeClr val="accent2"/>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38" name="Rectangle 3"/>
          <p:cNvSpPr>
            <a:spLocks noChangeArrowheads="1"/>
          </p:cNvSpPr>
          <p:nvPr/>
        </p:nvSpPr>
        <p:spPr bwMode="auto">
          <a:xfrm>
            <a:off x="7164388" y="5373688"/>
            <a:ext cx="1689100" cy="1322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000" b="1" i="0">
                <a:solidFill>
                  <a:schemeClr val="tx2"/>
                </a:solidFill>
                <a:latin typeface="Arial Narrow" panose="020B0606020202030204" pitchFamily="34" charset="0"/>
              </a:rPr>
              <a:t>INPUTS</a:t>
            </a:r>
          </a:p>
          <a:p>
            <a:pPr eaLnBrk="1" hangingPunct="1">
              <a:spcBef>
                <a:spcPct val="0"/>
              </a:spcBef>
            </a:pPr>
            <a:r>
              <a:rPr lang="en-AU" sz="2000" i="0">
                <a:solidFill>
                  <a:schemeClr val="bg2"/>
                </a:solidFill>
                <a:latin typeface="Arial Narrow" panose="020B0606020202030204" pitchFamily="34" charset="0"/>
              </a:rPr>
              <a:t> Basic needs</a:t>
            </a:r>
          </a:p>
          <a:p>
            <a:pPr eaLnBrk="1" hangingPunct="1">
              <a:spcBef>
                <a:spcPct val="0"/>
              </a:spcBef>
            </a:pPr>
            <a:r>
              <a:rPr lang="en-AU" sz="2000">
                <a:solidFill>
                  <a:schemeClr val="bg2"/>
                </a:solidFill>
                <a:latin typeface="Arial Narrow" panose="020B0606020202030204" pitchFamily="34" charset="0"/>
              </a:rPr>
              <a:t> </a:t>
            </a:r>
            <a:r>
              <a:rPr lang="en-AU" sz="2000" i="0">
                <a:solidFill>
                  <a:schemeClr val="bg2"/>
                </a:solidFill>
                <a:latin typeface="Arial Narrow" panose="020B0606020202030204" pitchFamily="34" charset="0"/>
              </a:rPr>
              <a:t>Time-scales</a:t>
            </a:r>
          </a:p>
          <a:p>
            <a:pPr eaLnBrk="1" hangingPunct="1">
              <a:spcBef>
                <a:spcPct val="0"/>
              </a:spcBef>
            </a:pPr>
            <a:r>
              <a:rPr lang="en-AU" sz="2000" b="1">
                <a:latin typeface="Arial Narrow" panose="020B0606020202030204" pitchFamily="34" charset="0"/>
              </a:rPr>
              <a:t> </a:t>
            </a:r>
            <a:r>
              <a:rPr lang="en-AU" sz="2000" b="1" i="0">
                <a:latin typeface="Arial Narrow" panose="020B0606020202030204" pitchFamily="34" charset="0"/>
              </a:rPr>
              <a:t>Space-scales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ash-shortterm"/>
          <p:cNvPicPr>
            <a:picLocks noGrp="1" noChangeAspect="1" noChangeArrowheads="1"/>
          </p:cNvPicPr>
          <p:nvPr>
            <p:ph/>
          </p:nvPr>
        </p:nvPicPr>
        <p:blipFill>
          <a:blip r:embed="rId2">
            <a:extLst>
              <a:ext uri="{28A0092B-C50C-407E-A947-70E740481C1C}">
                <a14:useLocalDpi xmlns:a14="http://schemas.microsoft.com/office/drawing/2010/main" val="0"/>
              </a:ext>
            </a:extLst>
          </a:blip>
          <a:srcRect t="2954" b="1357"/>
          <a:stretch>
            <a:fillRect/>
          </a:stretch>
        </p:blipFill>
        <p:spPr>
          <a:xfrm>
            <a:off x="0" y="228600"/>
            <a:ext cx="9144000" cy="5040313"/>
          </a:xfrm>
        </p:spPr>
      </p:pic>
      <p:sp>
        <p:nvSpPr>
          <p:cNvPr id="19459" name="Oval 5"/>
          <p:cNvSpPr>
            <a:spLocks noChangeArrowheads="1"/>
          </p:cNvSpPr>
          <p:nvPr/>
        </p:nvSpPr>
        <p:spPr bwMode="auto">
          <a:xfrm>
            <a:off x="2484438" y="687388"/>
            <a:ext cx="6227762" cy="2808287"/>
          </a:xfrm>
          <a:prstGeom prst="ellipse">
            <a:avLst/>
          </a:prstGeom>
          <a:noFill/>
          <a:ln w="79375">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sp>
        <p:nvSpPr>
          <p:cNvPr id="19460" name="Rectangle 3"/>
          <p:cNvSpPr>
            <a:spLocks noChangeArrowheads="1"/>
          </p:cNvSpPr>
          <p:nvPr/>
        </p:nvSpPr>
        <p:spPr bwMode="auto">
          <a:xfrm>
            <a:off x="7164388" y="5373688"/>
            <a:ext cx="1689100" cy="1014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000" b="1" i="0">
                <a:solidFill>
                  <a:schemeClr val="tx2"/>
                </a:solidFill>
                <a:latin typeface="Arial Narrow" panose="020B0606020202030204" pitchFamily="34" charset="0"/>
              </a:rPr>
              <a:t>OUTPUTS</a:t>
            </a:r>
          </a:p>
          <a:p>
            <a:pPr eaLnBrk="1" hangingPunct="1">
              <a:spcBef>
                <a:spcPct val="0"/>
              </a:spcBef>
            </a:pPr>
            <a:r>
              <a:rPr lang="en-AU" sz="2000" i="0">
                <a:latin typeface="Arial Narrow" panose="020B0606020202030204" pitchFamily="34" charset="0"/>
              </a:rPr>
              <a:t> Population</a:t>
            </a:r>
          </a:p>
          <a:p>
            <a:pPr eaLnBrk="1" hangingPunct="1">
              <a:spcBef>
                <a:spcPct val="0"/>
              </a:spcBef>
            </a:pPr>
            <a:r>
              <a:rPr lang="en-AU" sz="2000" i="0">
                <a:latin typeface="Arial Narrow" panose="020B0606020202030204" pitchFamily="34" charset="0"/>
              </a:rPr>
              <a:t> Land use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ash-shortterm"/>
          <p:cNvPicPr>
            <a:picLocks noGrp="1" noChangeArrowheads="1"/>
          </p:cNvPicPr>
          <p:nvPr>
            <p:ph sz="half" idx="1"/>
          </p:nvPr>
        </p:nvPicPr>
        <p:blipFill>
          <a:blip r:embed="rId2">
            <a:extLst>
              <a:ext uri="{28A0092B-C50C-407E-A947-70E740481C1C}">
                <a14:useLocalDpi xmlns:a14="http://schemas.microsoft.com/office/drawing/2010/main" val="0"/>
              </a:ext>
            </a:extLst>
          </a:blip>
          <a:srcRect t="2945" b="1352"/>
          <a:stretch>
            <a:fillRect/>
          </a:stretch>
        </p:blipFill>
        <p:spPr>
          <a:xfrm>
            <a:off x="6350" y="228600"/>
            <a:ext cx="9137650" cy="5056188"/>
          </a:xfrm>
        </p:spPr>
      </p:pic>
      <p:pic>
        <p:nvPicPr>
          <p:cNvPr id="20483" name="Picture 11" descr="Dashboard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17988" y="1554163"/>
            <a:ext cx="2314575" cy="2193925"/>
          </a:xfrm>
        </p:spPr>
      </p:pic>
      <p:sp>
        <p:nvSpPr>
          <p:cNvPr id="20484" name="Rectangle 3"/>
          <p:cNvSpPr>
            <a:spLocks noChangeArrowheads="1"/>
          </p:cNvSpPr>
          <p:nvPr/>
        </p:nvSpPr>
        <p:spPr bwMode="auto">
          <a:xfrm>
            <a:off x="7164388" y="5373688"/>
            <a:ext cx="1689100" cy="1014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000" b="1" i="0">
                <a:solidFill>
                  <a:schemeClr val="tx2"/>
                </a:solidFill>
                <a:latin typeface="Arial Narrow" panose="020B0606020202030204" pitchFamily="34" charset="0"/>
              </a:rPr>
              <a:t>OUTPUTS</a:t>
            </a:r>
          </a:p>
          <a:p>
            <a:pPr eaLnBrk="1" hangingPunct="1">
              <a:spcBef>
                <a:spcPct val="0"/>
              </a:spcBef>
            </a:pPr>
            <a:r>
              <a:rPr lang="en-AU" sz="2000" i="0">
                <a:solidFill>
                  <a:schemeClr val="bg2"/>
                </a:solidFill>
                <a:latin typeface="Arial Narrow" panose="020B0606020202030204" pitchFamily="34" charset="0"/>
              </a:rPr>
              <a:t> Population</a:t>
            </a:r>
          </a:p>
          <a:p>
            <a:pPr eaLnBrk="1" hangingPunct="1">
              <a:spcBef>
                <a:spcPct val="0"/>
              </a:spcBef>
            </a:pPr>
            <a:r>
              <a:rPr lang="en-AU" sz="2000" b="1" i="0">
                <a:latin typeface="Arial Narrow" panose="020B0606020202030204" pitchFamily="34" charset="0"/>
              </a:rPr>
              <a:t> Land use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ash-shortterm"/>
          <p:cNvPicPr>
            <a:picLocks noGrp="1" noChangeArrowheads="1"/>
          </p:cNvPicPr>
          <p:nvPr>
            <p:ph sz="half" idx="1"/>
          </p:nvPr>
        </p:nvPicPr>
        <p:blipFill>
          <a:blip r:embed="rId2">
            <a:extLst>
              <a:ext uri="{28A0092B-C50C-407E-A947-70E740481C1C}">
                <a14:useLocalDpi xmlns:a14="http://schemas.microsoft.com/office/drawing/2010/main" val="0"/>
              </a:ext>
            </a:extLst>
          </a:blip>
          <a:srcRect t="2945" b="1352"/>
          <a:stretch>
            <a:fillRect/>
          </a:stretch>
        </p:blipFill>
        <p:spPr>
          <a:xfrm>
            <a:off x="0" y="228600"/>
            <a:ext cx="9137650" cy="5056188"/>
          </a:xfrm>
        </p:spPr>
      </p:pic>
      <p:pic>
        <p:nvPicPr>
          <p:cNvPr id="21507" name="Picture 8" descr="Dashboard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97675" y="1625600"/>
            <a:ext cx="2346325" cy="2271713"/>
          </a:xfrm>
        </p:spPr>
      </p:pic>
      <p:sp>
        <p:nvSpPr>
          <p:cNvPr id="21508" name="Rectangle 3"/>
          <p:cNvSpPr>
            <a:spLocks noChangeArrowheads="1"/>
          </p:cNvSpPr>
          <p:nvPr/>
        </p:nvSpPr>
        <p:spPr bwMode="auto">
          <a:xfrm>
            <a:off x="7164388" y="5373688"/>
            <a:ext cx="1689100" cy="1014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000" b="1" i="0">
                <a:solidFill>
                  <a:schemeClr val="tx2"/>
                </a:solidFill>
                <a:latin typeface="Arial Narrow" panose="020B0606020202030204" pitchFamily="34" charset="0"/>
              </a:rPr>
              <a:t>OUTPUTS</a:t>
            </a:r>
          </a:p>
          <a:p>
            <a:pPr eaLnBrk="1" hangingPunct="1">
              <a:spcBef>
                <a:spcPct val="0"/>
              </a:spcBef>
            </a:pPr>
            <a:r>
              <a:rPr lang="en-AU" sz="2000" i="0">
                <a:solidFill>
                  <a:schemeClr val="bg2"/>
                </a:solidFill>
                <a:latin typeface="Arial Narrow" panose="020B0606020202030204" pitchFamily="34" charset="0"/>
              </a:rPr>
              <a:t> Population</a:t>
            </a:r>
          </a:p>
          <a:p>
            <a:pPr eaLnBrk="1" hangingPunct="1">
              <a:spcBef>
                <a:spcPct val="0"/>
              </a:spcBef>
            </a:pPr>
            <a:r>
              <a:rPr lang="en-AU" sz="2000" b="1" i="0">
                <a:latin typeface="Arial Narrow" panose="020B0606020202030204" pitchFamily="34" charset="0"/>
              </a:rPr>
              <a:t> Land use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98DBFB4-68F7-433C-B18E-D221F5A0DE7A}" type="slidenum">
              <a:rPr lang="en-AU" sz="1400" smtClean="0"/>
              <a:pPr>
                <a:spcBef>
                  <a:spcPct val="0"/>
                </a:spcBef>
                <a:buFontTx/>
                <a:buNone/>
              </a:pPr>
              <a:t>16</a:t>
            </a:fld>
            <a:endParaRPr lang="en-AU" sz="1400" smtClean="0"/>
          </a:p>
        </p:txBody>
      </p:sp>
      <p:pic>
        <p:nvPicPr>
          <p:cNvPr id="22531" name="Picture 2" descr="Dash-shortterm"/>
          <p:cNvPicPr>
            <a:picLocks noGrp="1" noChangeAspect="1" noChangeArrowheads="1"/>
          </p:cNvPicPr>
          <p:nvPr>
            <p:ph/>
          </p:nvPr>
        </p:nvPicPr>
        <p:blipFill>
          <a:blip r:embed="rId3">
            <a:extLst>
              <a:ext uri="{28A0092B-C50C-407E-A947-70E740481C1C}">
                <a14:useLocalDpi xmlns:a14="http://schemas.microsoft.com/office/drawing/2010/main" val="0"/>
              </a:ext>
            </a:extLst>
          </a:blip>
          <a:srcRect t="21863" r="37592" b="40080"/>
          <a:stretch>
            <a:fillRect/>
          </a:stretch>
        </p:blipFill>
        <p:spPr>
          <a:xfrm>
            <a:off x="0" y="228600"/>
            <a:ext cx="8382000" cy="2944813"/>
          </a:xfrm>
        </p:spPr>
      </p:pic>
      <p:pic>
        <p:nvPicPr>
          <p:cNvPr id="22532" name="Picture 13"/>
          <p:cNvPicPr>
            <a:picLocks noChangeAspect="1" noChangeArrowheads="1"/>
          </p:cNvPicPr>
          <p:nvPr/>
        </p:nvPicPr>
        <p:blipFill>
          <a:blip r:embed="rId4">
            <a:extLst>
              <a:ext uri="{28A0092B-C50C-407E-A947-70E740481C1C}">
                <a14:useLocalDpi xmlns:a14="http://schemas.microsoft.com/office/drawing/2010/main" val="0"/>
              </a:ext>
            </a:extLst>
          </a:blip>
          <a:srcRect l="3514" t="19281" r="36798" b="37592"/>
          <a:stretch>
            <a:fillRect/>
          </a:stretch>
        </p:blipFill>
        <p:spPr bwMode="auto">
          <a:xfrm>
            <a:off x="0" y="3276600"/>
            <a:ext cx="86868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short popn of carrying capacit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1143000"/>
            <a:ext cx="5470525" cy="5562600"/>
          </a:xfrm>
        </p:spPr>
      </p:pic>
      <p:sp>
        <p:nvSpPr>
          <p:cNvPr id="24579" name="Rectangle 20"/>
          <p:cNvSpPr>
            <a:spLocks noChangeArrowheads="1"/>
          </p:cNvSpPr>
          <p:nvPr/>
        </p:nvSpPr>
        <p:spPr bwMode="auto">
          <a:xfrm>
            <a:off x="6553200" y="2667000"/>
            <a:ext cx="1584325" cy="2159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sp>
        <p:nvSpPr>
          <p:cNvPr id="24580" name="Rectangle 22"/>
          <p:cNvSpPr>
            <a:spLocks noChangeArrowheads="1"/>
          </p:cNvSpPr>
          <p:nvPr/>
        </p:nvSpPr>
        <p:spPr bwMode="auto">
          <a:xfrm>
            <a:off x="5370513" y="1558925"/>
            <a:ext cx="216058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AU" sz="1600">
                <a:solidFill>
                  <a:schemeClr val="tx2"/>
                </a:solidFill>
              </a:rPr>
              <a:t>Under capacity</a:t>
            </a:r>
          </a:p>
        </p:txBody>
      </p:sp>
      <p:sp>
        <p:nvSpPr>
          <p:cNvPr id="24581" name="Rectangle 23"/>
          <p:cNvSpPr>
            <a:spLocks noChangeArrowheads="1"/>
          </p:cNvSpPr>
          <p:nvPr/>
        </p:nvSpPr>
        <p:spPr bwMode="auto">
          <a:xfrm>
            <a:off x="7523163" y="1592263"/>
            <a:ext cx="508000" cy="358775"/>
          </a:xfrm>
          <a:prstGeom prst="rect">
            <a:avLst/>
          </a:prstGeom>
          <a:gradFill rotWithShape="1">
            <a:gsLst>
              <a:gs pos="0">
                <a:srgbClr val="C6C6FF"/>
              </a:gs>
              <a:gs pos="100000">
                <a:srgbClr val="0000FF"/>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sp>
        <p:nvSpPr>
          <p:cNvPr id="24582" name="Rectangle 24"/>
          <p:cNvSpPr>
            <a:spLocks noChangeArrowheads="1"/>
          </p:cNvSpPr>
          <p:nvPr/>
        </p:nvSpPr>
        <p:spPr bwMode="auto">
          <a:xfrm>
            <a:off x="6010275" y="2024063"/>
            <a:ext cx="15128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AU" sz="1600">
                <a:solidFill>
                  <a:schemeClr val="tx2"/>
                </a:solidFill>
              </a:rPr>
              <a:t>Over capacity</a:t>
            </a:r>
          </a:p>
        </p:txBody>
      </p:sp>
      <p:sp>
        <p:nvSpPr>
          <p:cNvPr id="24583" name="Rectangle 25"/>
          <p:cNvSpPr>
            <a:spLocks noChangeArrowheads="1"/>
          </p:cNvSpPr>
          <p:nvPr/>
        </p:nvSpPr>
        <p:spPr bwMode="auto">
          <a:xfrm>
            <a:off x="7523163" y="2024063"/>
            <a:ext cx="508000" cy="358775"/>
          </a:xfrm>
          <a:prstGeom prst="rect">
            <a:avLst/>
          </a:prstGeom>
          <a:gradFill rotWithShape="1">
            <a:gsLst>
              <a:gs pos="0">
                <a:srgbClr val="FFE0E0"/>
              </a:gs>
              <a:gs pos="100000">
                <a:srgbClr val="FF0000"/>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sp>
        <p:nvSpPr>
          <p:cNvPr id="24584" name="Rectangle 34"/>
          <p:cNvSpPr>
            <a:spLocks noChangeArrowheads="1"/>
          </p:cNvSpPr>
          <p:nvPr/>
        </p:nvSpPr>
        <p:spPr bwMode="auto">
          <a:xfrm>
            <a:off x="5867400" y="1447800"/>
            <a:ext cx="2376488" cy="1081088"/>
          </a:xfrm>
          <a:prstGeom prst="rect">
            <a:avLst/>
          </a:prstGeom>
          <a:noFill/>
          <a:ln w="44450">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sp>
        <p:nvSpPr>
          <p:cNvPr id="24585" name="Rectangle 40"/>
          <p:cNvSpPr>
            <a:spLocks noChangeArrowheads="1"/>
          </p:cNvSpPr>
          <p:nvPr/>
        </p:nvSpPr>
        <p:spPr bwMode="auto">
          <a:xfrm>
            <a:off x="228600" y="228600"/>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AU" sz="3600">
                <a:solidFill>
                  <a:schemeClr val="tx2"/>
                </a:solidFill>
                <a:latin typeface="Arial Black" panose="020B0A04020102020204" pitchFamily="34" charset="0"/>
              </a:rPr>
              <a:t>POPULATION distribution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9" descr="short area per pers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8313" y="2562225"/>
            <a:ext cx="4249737" cy="4322763"/>
          </a:xfrm>
        </p:spPr>
      </p:pic>
      <p:sp>
        <p:nvSpPr>
          <p:cNvPr id="26627" name="Rectangle 20"/>
          <p:cNvSpPr>
            <a:spLocks noChangeArrowheads="1"/>
          </p:cNvSpPr>
          <p:nvPr/>
        </p:nvSpPr>
        <p:spPr bwMode="auto">
          <a:xfrm>
            <a:off x="381000" y="2514600"/>
            <a:ext cx="1800225" cy="360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sp>
        <p:nvSpPr>
          <p:cNvPr id="26628" name="Rectangle 27"/>
          <p:cNvSpPr>
            <a:spLocks noChangeArrowheads="1"/>
          </p:cNvSpPr>
          <p:nvPr/>
        </p:nvSpPr>
        <p:spPr bwMode="auto">
          <a:xfrm>
            <a:off x="228600" y="228600"/>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AU" sz="3600">
                <a:solidFill>
                  <a:schemeClr val="tx2"/>
                </a:solidFill>
                <a:latin typeface="Arial Black" panose="020B0A04020102020204" pitchFamily="34" charset="0"/>
              </a:rPr>
              <a:t>LAND productivity</a:t>
            </a:r>
          </a:p>
        </p:txBody>
      </p:sp>
      <p:sp>
        <p:nvSpPr>
          <p:cNvPr id="26629" name="Rectangle 37"/>
          <p:cNvSpPr>
            <a:spLocks noChangeArrowheads="1"/>
          </p:cNvSpPr>
          <p:nvPr/>
        </p:nvSpPr>
        <p:spPr bwMode="auto">
          <a:xfrm>
            <a:off x="5207000" y="2295525"/>
            <a:ext cx="2678113"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pic>
        <p:nvPicPr>
          <p:cNvPr id="26630" name="Picture 39"/>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l="11295" t="26437" r="20941" b="12643"/>
          <a:stretch>
            <a:fillRect/>
          </a:stretch>
        </p:blipFill>
        <p:spPr>
          <a:xfrm>
            <a:off x="5780088" y="3744913"/>
            <a:ext cx="3035300" cy="2133600"/>
          </a:xfrm>
        </p:spPr>
      </p:pic>
      <p:sp>
        <p:nvSpPr>
          <p:cNvPr id="26631" name="Rectangle 40"/>
          <p:cNvSpPr>
            <a:spLocks noChangeArrowheads="1"/>
          </p:cNvSpPr>
          <p:nvPr/>
        </p:nvSpPr>
        <p:spPr bwMode="auto">
          <a:xfrm>
            <a:off x="5943600" y="3657600"/>
            <a:ext cx="29892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600">
                <a:solidFill>
                  <a:schemeClr val="tx2"/>
                </a:solidFill>
              </a:rPr>
              <a:t>Food production - land</a:t>
            </a:r>
          </a:p>
        </p:txBody>
      </p:sp>
      <p:sp>
        <p:nvSpPr>
          <p:cNvPr id="26632" name="Rectangle 41"/>
          <p:cNvSpPr>
            <a:spLocks noChangeArrowheads="1"/>
          </p:cNvSpPr>
          <p:nvPr/>
        </p:nvSpPr>
        <p:spPr bwMode="auto">
          <a:xfrm>
            <a:off x="6858000" y="5562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000">
                <a:solidFill>
                  <a:schemeClr val="tx2"/>
                </a:solidFill>
              </a:rPr>
              <a:t>Annual production per person for standard Australian diet</a:t>
            </a:r>
          </a:p>
        </p:txBody>
      </p:sp>
      <p:pic>
        <p:nvPicPr>
          <p:cNvPr id="26633" name="Picture 43"/>
          <p:cNvPicPr>
            <a:picLocks noChangeAspect="1" noChangeArrowheads="1"/>
          </p:cNvPicPr>
          <p:nvPr/>
        </p:nvPicPr>
        <p:blipFill>
          <a:blip r:embed="rId5">
            <a:extLst>
              <a:ext uri="{28A0092B-C50C-407E-A947-70E740481C1C}">
                <a14:useLocalDpi xmlns:a14="http://schemas.microsoft.com/office/drawing/2010/main" val="0"/>
              </a:ext>
            </a:extLst>
          </a:blip>
          <a:srcRect l="19765" t="28435" r="20857" b="10086"/>
          <a:stretch>
            <a:fillRect/>
          </a:stretch>
        </p:blipFill>
        <p:spPr bwMode="auto">
          <a:xfrm>
            <a:off x="5867400" y="1066800"/>
            <a:ext cx="2771775"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Rectangle 44"/>
          <p:cNvSpPr>
            <a:spLocks noChangeArrowheads="1"/>
          </p:cNvSpPr>
          <p:nvPr/>
        </p:nvSpPr>
        <p:spPr bwMode="auto">
          <a:xfrm>
            <a:off x="5791200" y="914400"/>
            <a:ext cx="2895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600">
                <a:solidFill>
                  <a:schemeClr val="tx2"/>
                </a:solidFill>
              </a:rPr>
              <a:t>Food consumption - diet</a:t>
            </a:r>
          </a:p>
        </p:txBody>
      </p:sp>
      <p:sp>
        <p:nvSpPr>
          <p:cNvPr id="26635" name="Rectangle 45"/>
          <p:cNvSpPr>
            <a:spLocks noChangeArrowheads="1"/>
          </p:cNvSpPr>
          <p:nvPr/>
        </p:nvSpPr>
        <p:spPr bwMode="auto">
          <a:xfrm>
            <a:off x="5791200" y="2971800"/>
            <a:ext cx="170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000">
                <a:solidFill>
                  <a:schemeClr val="tx2"/>
                </a:solidFill>
              </a:rPr>
              <a:t>Annual consumption per person for standard Australian diet</a:t>
            </a:r>
          </a:p>
        </p:txBody>
      </p:sp>
      <p:graphicFrame>
        <p:nvGraphicFramePr>
          <p:cNvPr id="406608" name="Group 80"/>
          <p:cNvGraphicFramePr>
            <a:graphicFrameLocks noGrp="1"/>
          </p:cNvGraphicFramePr>
          <p:nvPr>
            <p:ph type="tbl" idx="1"/>
          </p:nvPr>
        </p:nvGraphicFramePr>
        <p:xfrm>
          <a:off x="838200" y="914400"/>
          <a:ext cx="3384550" cy="1550988"/>
        </p:xfrm>
        <a:graphic>
          <a:graphicData uri="http://schemas.openxmlformats.org/drawingml/2006/table">
            <a:tbl>
              <a:tblPr/>
              <a:tblGrid>
                <a:gridCol w="2344738"/>
                <a:gridCol w="549275"/>
                <a:gridCol w="490537"/>
              </a:tblGrid>
              <a:tr h="518109">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Land for food production</a:t>
                      </a:r>
                    </a:p>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(hectares per person per year)</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Aust.</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SEQ</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293">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Standard Australian diet</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9.3</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2.5</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293">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Vegetarian diet</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1.7</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0.6</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293">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Vegan diet</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0.3</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0.2</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58" name="Rectangle 76"/>
          <p:cNvSpPr>
            <a:spLocks noChangeArrowheads="1"/>
          </p:cNvSpPr>
          <p:nvPr/>
        </p:nvSpPr>
        <p:spPr bwMode="auto">
          <a:xfrm>
            <a:off x="533400" y="1828800"/>
            <a:ext cx="43434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sp>
        <p:nvSpPr>
          <p:cNvPr id="26659" name="Rectangle 77"/>
          <p:cNvSpPr>
            <a:spLocks noChangeArrowheads="1"/>
          </p:cNvSpPr>
          <p:nvPr/>
        </p:nvSpPr>
        <p:spPr bwMode="auto">
          <a:xfrm>
            <a:off x="5867400" y="838200"/>
            <a:ext cx="31242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sp>
        <p:nvSpPr>
          <p:cNvPr id="26660" name="Rectangle 40"/>
          <p:cNvSpPr>
            <a:spLocks noChangeArrowheads="1"/>
          </p:cNvSpPr>
          <p:nvPr/>
        </p:nvSpPr>
        <p:spPr bwMode="auto">
          <a:xfrm>
            <a:off x="5589588" y="1271588"/>
            <a:ext cx="2736850" cy="1154112"/>
          </a:xfrm>
          <a:prstGeom prst="rect">
            <a:avLst/>
          </a:prstGeom>
          <a:solidFill>
            <a:schemeClr val="bg1"/>
          </a:solidFill>
          <a:ln w="9525" algn="ctr">
            <a:solidFill>
              <a:srgbClr val="800000"/>
            </a:solidFill>
            <a:miter lim="800000"/>
            <a:headEnd/>
            <a:tailEnd/>
          </a:ln>
          <a:effectLst>
            <a:outerShdw dist="107763" dir="2700000" algn="ctr" rotWithShape="0">
              <a:schemeClr val="tx1">
                <a:alpha val="50000"/>
              </a:schemeClr>
            </a:outerShdw>
          </a:effec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sp>
        <p:nvSpPr>
          <p:cNvPr id="26661" name="Rectangle 42"/>
          <p:cNvSpPr>
            <a:spLocks noChangeArrowheads="1"/>
          </p:cNvSpPr>
          <p:nvPr/>
        </p:nvSpPr>
        <p:spPr bwMode="auto">
          <a:xfrm>
            <a:off x="5662613" y="1560513"/>
            <a:ext cx="2663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AU" sz="1600" b="1" i="0">
                <a:solidFill>
                  <a:schemeClr val="tx2"/>
                </a:solidFill>
              </a:rPr>
              <a:t>2.5 LOCALISED hectares</a:t>
            </a:r>
            <a:br>
              <a:rPr lang="en-AU" sz="1600" b="1" i="0">
                <a:solidFill>
                  <a:schemeClr val="tx2"/>
                </a:solidFill>
              </a:rPr>
            </a:br>
            <a:r>
              <a:rPr lang="en-AU" sz="1600" b="1" i="0">
                <a:solidFill>
                  <a:schemeClr val="tx2"/>
                </a:solidFill>
              </a:rPr>
              <a:t>= 250m x 100m</a:t>
            </a:r>
            <a:br>
              <a:rPr lang="en-AU" sz="1600" b="1" i="0">
                <a:solidFill>
                  <a:schemeClr val="tx2"/>
                </a:solidFill>
              </a:rPr>
            </a:br>
            <a:r>
              <a:rPr lang="en-AU" sz="1600" b="1" i="0">
                <a:solidFill>
                  <a:schemeClr val="tx2"/>
                </a:solidFill>
              </a:rPr>
              <a:t>= 3.7 rugby league fields</a:t>
            </a:r>
            <a:br>
              <a:rPr lang="en-AU" sz="1600" b="1" i="0">
                <a:solidFill>
                  <a:schemeClr val="tx2"/>
                </a:solidFill>
              </a:rPr>
            </a:br>
            <a:r>
              <a:rPr lang="en-AU" sz="1600" b="1" i="0">
                <a:solidFill>
                  <a:schemeClr val="tx2"/>
                </a:solidFill>
              </a:rPr>
              <a:t>(just for food per person)</a:t>
            </a:r>
          </a:p>
        </p:txBody>
      </p:sp>
      <p:sp>
        <p:nvSpPr>
          <p:cNvPr id="26662" name="Line 44"/>
          <p:cNvSpPr>
            <a:spLocks noChangeShapeType="1"/>
          </p:cNvSpPr>
          <p:nvPr/>
        </p:nvSpPr>
        <p:spPr bwMode="auto">
          <a:xfrm flipH="1">
            <a:off x="4140200" y="1539875"/>
            <a:ext cx="1639888" cy="73025"/>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hort area per pers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8313" y="2562225"/>
            <a:ext cx="4249737" cy="4322763"/>
          </a:xfrm>
        </p:spPr>
      </p:pic>
      <p:sp>
        <p:nvSpPr>
          <p:cNvPr id="28675" name="Rectangle 3"/>
          <p:cNvSpPr>
            <a:spLocks noChangeArrowheads="1"/>
          </p:cNvSpPr>
          <p:nvPr/>
        </p:nvSpPr>
        <p:spPr bwMode="auto">
          <a:xfrm>
            <a:off x="381000" y="2514600"/>
            <a:ext cx="1800225" cy="360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sp>
        <p:nvSpPr>
          <p:cNvPr id="28676" name="Text Box 5"/>
          <p:cNvSpPr txBox="1">
            <a:spLocks noChangeArrowheads="1"/>
          </p:cNvSpPr>
          <p:nvPr/>
        </p:nvSpPr>
        <p:spPr bwMode="auto">
          <a:xfrm>
            <a:off x="8532813" y="654843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a:solidFill>
                  <a:schemeClr val="bg1"/>
                </a:solidFill>
                <a:latin typeface="Arial Narrow" panose="020B0606020202030204" pitchFamily="34" charset="0"/>
              </a:rPr>
              <a:t>27</a:t>
            </a:r>
          </a:p>
        </p:txBody>
      </p:sp>
      <p:sp>
        <p:nvSpPr>
          <p:cNvPr id="28677" name="Rectangle 9"/>
          <p:cNvSpPr>
            <a:spLocks noChangeArrowheads="1"/>
          </p:cNvSpPr>
          <p:nvPr/>
        </p:nvSpPr>
        <p:spPr bwMode="auto">
          <a:xfrm>
            <a:off x="5207000" y="2295525"/>
            <a:ext cx="2678113"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pic>
        <p:nvPicPr>
          <p:cNvPr id="28678" name="Picture 10"/>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l="11295" t="26437" r="20941" b="12643"/>
          <a:stretch>
            <a:fillRect/>
          </a:stretch>
        </p:blipFill>
        <p:spPr>
          <a:xfrm>
            <a:off x="5780088" y="3744913"/>
            <a:ext cx="3035300" cy="2133600"/>
          </a:xfrm>
        </p:spPr>
      </p:pic>
      <p:sp>
        <p:nvSpPr>
          <p:cNvPr id="28679" name="Rectangle 11"/>
          <p:cNvSpPr>
            <a:spLocks noChangeArrowheads="1"/>
          </p:cNvSpPr>
          <p:nvPr/>
        </p:nvSpPr>
        <p:spPr bwMode="auto">
          <a:xfrm>
            <a:off x="5943600" y="3657600"/>
            <a:ext cx="29892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600">
                <a:solidFill>
                  <a:schemeClr val="tx2"/>
                </a:solidFill>
              </a:rPr>
              <a:t>Food production - land</a:t>
            </a:r>
          </a:p>
        </p:txBody>
      </p:sp>
      <p:sp>
        <p:nvSpPr>
          <p:cNvPr id="28680" name="Rectangle 12"/>
          <p:cNvSpPr>
            <a:spLocks noChangeArrowheads="1"/>
          </p:cNvSpPr>
          <p:nvPr/>
        </p:nvSpPr>
        <p:spPr bwMode="auto">
          <a:xfrm>
            <a:off x="6858000" y="5562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000">
                <a:solidFill>
                  <a:schemeClr val="tx2"/>
                </a:solidFill>
              </a:rPr>
              <a:t>Annual production per person for standard Australian diet</a:t>
            </a:r>
          </a:p>
        </p:txBody>
      </p:sp>
      <p:pic>
        <p:nvPicPr>
          <p:cNvPr id="28681" name="Picture 13"/>
          <p:cNvPicPr>
            <a:picLocks noChangeAspect="1" noChangeArrowheads="1"/>
          </p:cNvPicPr>
          <p:nvPr/>
        </p:nvPicPr>
        <p:blipFill>
          <a:blip r:embed="rId5">
            <a:extLst>
              <a:ext uri="{28A0092B-C50C-407E-A947-70E740481C1C}">
                <a14:useLocalDpi xmlns:a14="http://schemas.microsoft.com/office/drawing/2010/main" val="0"/>
              </a:ext>
            </a:extLst>
          </a:blip>
          <a:srcRect l="19765" t="28435" r="20857" b="10086"/>
          <a:stretch>
            <a:fillRect/>
          </a:stretch>
        </p:blipFill>
        <p:spPr bwMode="auto">
          <a:xfrm>
            <a:off x="5867400" y="1066800"/>
            <a:ext cx="2771775"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Rectangle 14"/>
          <p:cNvSpPr>
            <a:spLocks noChangeArrowheads="1"/>
          </p:cNvSpPr>
          <p:nvPr/>
        </p:nvSpPr>
        <p:spPr bwMode="auto">
          <a:xfrm>
            <a:off x="5791200" y="914400"/>
            <a:ext cx="2895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600">
                <a:solidFill>
                  <a:schemeClr val="tx2"/>
                </a:solidFill>
              </a:rPr>
              <a:t>Food consumption - diet</a:t>
            </a:r>
          </a:p>
        </p:txBody>
      </p:sp>
      <p:sp>
        <p:nvSpPr>
          <p:cNvPr id="28683" name="Rectangle 15"/>
          <p:cNvSpPr>
            <a:spLocks noChangeArrowheads="1"/>
          </p:cNvSpPr>
          <p:nvPr/>
        </p:nvSpPr>
        <p:spPr bwMode="auto">
          <a:xfrm>
            <a:off x="5791200" y="2971800"/>
            <a:ext cx="170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000">
                <a:solidFill>
                  <a:schemeClr val="tx2"/>
                </a:solidFill>
              </a:rPr>
              <a:t>Annual consumption per person for standard Australian diet</a:t>
            </a:r>
          </a:p>
        </p:txBody>
      </p:sp>
      <p:graphicFrame>
        <p:nvGraphicFramePr>
          <p:cNvPr id="414766" name="Group 46"/>
          <p:cNvGraphicFramePr>
            <a:graphicFrameLocks noGrp="1"/>
          </p:cNvGraphicFramePr>
          <p:nvPr>
            <p:ph type="tbl" idx="1"/>
          </p:nvPr>
        </p:nvGraphicFramePr>
        <p:xfrm>
          <a:off x="838200" y="914400"/>
          <a:ext cx="3384550" cy="1550988"/>
        </p:xfrm>
        <a:graphic>
          <a:graphicData uri="http://schemas.openxmlformats.org/drawingml/2006/table">
            <a:tbl>
              <a:tblPr/>
              <a:tblGrid>
                <a:gridCol w="2344738"/>
                <a:gridCol w="549275"/>
                <a:gridCol w="490537"/>
              </a:tblGrid>
              <a:tr h="518109">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Land for food production</a:t>
                      </a:r>
                    </a:p>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(hectares per person per year)</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Aust.</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SEQ</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293">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Standard Australian diet</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9.3</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2.5</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293">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Vegetarian diet</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1.7</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0.6</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293">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Vegan diet</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0.3</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0.2</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06" name="Rectangle 43"/>
          <p:cNvSpPr>
            <a:spLocks noChangeArrowheads="1"/>
          </p:cNvSpPr>
          <p:nvPr/>
        </p:nvSpPr>
        <p:spPr bwMode="auto">
          <a:xfrm>
            <a:off x="533400" y="1828800"/>
            <a:ext cx="43434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sp>
        <p:nvSpPr>
          <p:cNvPr id="28707" name="Rectangle 27"/>
          <p:cNvSpPr>
            <a:spLocks noChangeArrowheads="1"/>
          </p:cNvSpPr>
          <p:nvPr/>
        </p:nvSpPr>
        <p:spPr bwMode="auto">
          <a:xfrm>
            <a:off x="228600" y="228600"/>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AU" sz="3600">
                <a:solidFill>
                  <a:schemeClr val="tx2"/>
                </a:solidFill>
                <a:latin typeface="Arial Black" panose="020B0A04020102020204" pitchFamily="34" charset="0"/>
              </a:rPr>
              <a:t>LAND productivity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3" descr="population"/>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1044575" y="1095375"/>
            <a:ext cx="1247775" cy="977900"/>
          </a:xfrm>
        </p:spPr>
      </p:pic>
      <p:pic>
        <p:nvPicPr>
          <p:cNvPr id="6147" name="Picture 39" descr="farm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001963" y="1025525"/>
            <a:ext cx="1017587" cy="1341438"/>
          </a:xfrm>
        </p:spPr>
      </p:pic>
      <p:sp>
        <p:nvSpPr>
          <p:cNvPr id="6148" name="Rectangle 50"/>
          <p:cNvSpPr>
            <a:spLocks noChangeArrowheads="1"/>
          </p:cNvSpPr>
          <p:nvPr/>
        </p:nvSpPr>
        <p:spPr bwMode="auto">
          <a:xfrm>
            <a:off x="1865313" y="-100013"/>
            <a:ext cx="70580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4000" i="0">
                <a:solidFill>
                  <a:schemeClr val="tx2"/>
                </a:solidFill>
                <a:latin typeface="Arial Black" panose="020B0A04020102020204" pitchFamily="34" charset="0"/>
              </a:rPr>
              <a:t>CARRYING CAPACITY</a:t>
            </a:r>
          </a:p>
        </p:txBody>
      </p:sp>
      <p:sp>
        <p:nvSpPr>
          <p:cNvPr id="6149" name="Rectangle 48"/>
          <p:cNvSpPr>
            <a:spLocks noChangeArrowheads="1"/>
          </p:cNvSpPr>
          <p:nvPr/>
        </p:nvSpPr>
        <p:spPr bwMode="auto">
          <a:xfrm>
            <a:off x="2308225" y="620713"/>
            <a:ext cx="5784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600">
                <a:solidFill>
                  <a:srgbClr val="3366FF"/>
                </a:solidFill>
                <a:latin typeface="Arial Narrow" panose="020B0606020202030204" pitchFamily="34" charset="0"/>
              </a:rPr>
              <a:t>…the maximum number of people that an area of land (locally) can </a:t>
            </a:r>
            <a:r>
              <a:rPr lang="en-AU" sz="1400">
                <a:solidFill>
                  <a:srgbClr val="3366FF"/>
                </a:solidFill>
                <a:latin typeface="Arial Narrow" panose="020B0606020202030204" pitchFamily="34" charset="0"/>
              </a:rPr>
              <a:t>support</a:t>
            </a:r>
            <a:r>
              <a:rPr lang="en-AU" sz="1600">
                <a:solidFill>
                  <a:srgbClr val="3366FF"/>
                </a:solidFill>
                <a:latin typeface="Arial Narrow" panose="020B0606020202030204" pitchFamily="34" charset="0"/>
              </a:rPr>
              <a:t>. </a:t>
            </a:r>
          </a:p>
        </p:txBody>
      </p:sp>
      <p:pic>
        <p:nvPicPr>
          <p:cNvPr id="6150" name="Picture 39" descr="farm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0" y="1017588"/>
            <a:ext cx="9969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40"/>
          <p:cNvSpPr>
            <a:spLocks noChangeArrowheads="1"/>
          </p:cNvSpPr>
          <p:nvPr/>
        </p:nvSpPr>
        <p:spPr bwMode="auto">
          <a:xfrm>
            <a:off x="2503488" y="1846263"/>
            <a:ext cx="4587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800" b="1" i="0">
                <a:solidFill>
                  <a:srgbClr val="FF0000"/>
                </a:solidFill>
                <a:latin typeface="Arial Narrow" panose="020B0606020202030204" pitchFamily="34" charset="0"/>
              </a:rPr>
              <a:t>=</a:t>
            </a:r>
            <a:endParaRPr lang="en-AU" sz="2800" i="0">
              <a:solidFill>
                <a:srgbClr val="FF0000"/>
              </a:solidFill>
              <a:latin typeface="Arial Narrow" panose="020B0606020202030204" pitchFamily="34" charset="0"/>
            </a:endParaRPr>
          </a:p>
          <a:p>
            <a:pPr eaLnBrk="1" hangingPunct="1">
              <a:spcBef>
                <a:spcPct val="0"/>
              </a:spcBef>
              <a:buFontTx/>
              <a:buNone/>
            </a:pPr>
            <a:endParaRPr lang="en-AU" sz="2800" i="0">
              <a:solidFill>
                <a:srgbClr val="FF0000"/>
              </a:solidFill>
              <a:latin typeface="Arial Narrow" panose="020B0606020202030204" pitchFamily="34" charset="0"/>
            </a:endParaRPr>
          </a:p>
        </p:txBody>
      </p:sp>
      <p:sp>
        <p:nvSpPr>
          <p:cNvPr id="6152" name="Rectangle 40"/>
          <p:cNvSpPr>
            <a:spLocks noChangeArrowheads="1"/>
          </p:cNvSpPr>
          <p:nvPr/>
        </p:nvSpPr>
        <p:spPr bwMode="auto">
          <a:xfrm>
            <a:off x="4179888" y="1576388"/>
            <a:ext cx="62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sz="2800" b="1" i="0">
                <a:solidFill>
                  <a:srgbClr val="FF0000"/>
                </a:solidFill>
                <a:latin typeface="Arial Narrow" panose="020B0606020202030204" pitchFamily="34" charset="0"/>
              </a:rPr>
              <a:t>÷ </a:t>
            </a:r>
            <a:endParaRPr lang="en-AU" sz="2800" b="1" i="0">
              <a:solidFill>
                <a:srgbClr val="FF0000"/>
              </a:solidFill>
              <a:latin typeface="Arial Narrow" panose="020B0606020202030204" pitchFamily="34" charset="0"/>
            </a:endParaRPr>
          </a:p>
        </p:txBody>
      </p:sp>
      <p:sp>
        <p:nvSpPr>
          <p:cNvPr id="6153" name="Rectangle 40"/>
          <p:cNvSpPr>
            <a:spLocks noChangeArrowheads="1"/>
          </p:cNvSpPr>
          <p:nvPr/>
        </p:nvSpPr>
        <p:spPr bwMode="auto">
          <a:xfrm>
            <a:off x="539750" y="1803400"/>
            <a:ext cx="22415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AU" sz="1400">
                <a:solidFill>
                  <a:schemeClr val="tx2"/>
                </a:solidFill>
                <a:latin typeface="Arial Narrow" panose="020B0606020202030204" pitchFamily="34" charset="0"/>
              </a:rPr>
              <a:t>Population carrying capacity</a:t>
            </a:r>
          </a:p>
          <a:p>
            <a:pPr algn="ctr" eaLnBrk="1" hangingPunct="1">
              <a:spcBef>
                <a:spcPct val="0"/>
              </a:spcBef>
              <a:buFontTx/>
              <a:buNone/>
            </a:pPr>
            <a:endParaRPr lang="en-AU" sz="1400">
              <a:solidFill>
                <a:schemeClr val="tx2"/>
              </a:solidFill>
              <a:latin typeface="Arial Narrow" panose="020B0606020202030204" pitchFamily="34" charset="0"/>
            </a:endParaRPr>
          </a:p>
        </p:txBody>
      </p:sp>
      <p:sp>
        <p:nvSpPr>
          <p:cNvPr id="6154" name="Rectangle 40"/>
          <p:cNvSpPr>
            <a:spLocks noChangeArrowheads="1"/>
          </p:cNvSpPr>
          <p:nvPr/>
        </p:nvSpPr>
        <p:spPr bwMode="auto">
          <a:xfrm>
            <a:off x="2867025" y="2403475"/>
            <a:ext cx="1571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a:solidFill>
                  <a:schemeClr val="tx2"/>
                </a:solidFill>
                <a:latin typeface="Arial Narrow" panose="020B0606020202030204" pitchFamily="34" charset="0"/>
              </a:rPr>
              <a:t>Productive land</a:t>
            </a:r>
          </a:p>
          <a:p>
            <a:pPr eaLnBrk="1" hangingPunct="1">
              <a:spcBef>
                <a:spcPct val="0"/>
              </a:spcBef>
              <a:buFontTx/>
              <a:buNone/>
            </a:pPr>
            <a:endParaRPr lang="en-AU" sz="1400">
              <a:solidFill>
                <a:schemeClr val="tx2"/>
              </a:solidFill>
              <a:latin typeface="Arial Narrow" panose="020B0606020202030204" pitchFamily="34" charset="0"/>
            </a:endParaRPr>
          </a:p>
        </p:txBody>
      </p:sp>
      <p:sp>
        <p:nvSpPr>
          <p:cNvPr id="6155" name="Rectangle 40"/>
          <p:cNvSpPr>
            <a:spLocks noChangeArrowheads="1"/>
          </p:cNvSpPr>
          <p:nvPr/>
        </p:nvSpPr>
        <p:spPr bwMode="auto">
          <a:xfrm>
            <a:off x="4564063" y="2411413"/>
            <a:ext cx="12842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a:solidFill>
                  <a:schemeClr val="tx2"/>
                </a:solidFill>
                <a:latin typeface="Arial Narrow" panose="020B0606020202030204" pitchFamily="34" charset="0"/>
              </a:rPr>
              <a:t>Productive land per person</a:t>
            </a:r>
          </a:p>
          <a:p>
            <a:pPr eaLnBrk="1" hangingPunct="1">
              <a:spcBef>
                <a:spcPct val="0"/>
              </a:spcBef>
              <a:buFontTx/>
              <a:buNone/>
            </a:pPr>
            <a:endParaRPr lang="en-AU" sz="1400">
              <a:solidFill>
                <a:schemeClr val="tx2"/>
              </a:solidFill>
              <a:latin typeface="Arial Narrow" panose="020B0606020202030204" pitchFamily="34" charset="0"/>
            </a:endParaRPr>
          </a:p>
        </p:txBody>
      </p:sp>
      <p:pic>
        <p:nvPicPr>
          <p:cNvPr id="6156" name="Picture 13" descr="junkfood"/>
          <p:cNvPicPr>
            <a:picLocks noGrp="1" noChangeAspect="1" noChangeArrowheads="1"/>
          </p:cNvPicPr>
          <p:nvPr>
            <p:ph sz="quarter" idx="1"/>
          </p:nvPr>
        </p:nvPicPr>
        <p:blipFill>
          <a:blip r:embed="rId6">
            <a:extLst>
              <a:ext uri="{28A0092B-C50C-407E-A947-70E740481C1C}">
                <a14:useLocalDpi xmlns:a14="http://schemas.microsoft.com/office/drawing/2010/main" val="0"/>
              </a:ext>
            </a:extLst>
          </a:blip>
          <a:srcRect/>
          <a:stretch>
            <a:fillRect/>
          </a:stretch>
        </p:blipFill>
        <p:spPr>
          <a:xfrm>
            <a:off x="7092950" y="908050"/>
            <a:ext cx="942975" cy="531813"/>
          </a:xfrm>
        </p:spPr>
      </p:pic>
      <p:pic>
        <p:nvPicPr>
          <p:cNvPr id="6157" name="Picture 31" descr="food items2"/>
          <p:cNvPicPr>
            <a:picLocks noChangeAspect="1" noChangeArrowheads="1"/>
          </p:cNvPicPr>
          <p:nvPr/>
        </p:nvPicPr>
        <p:blipFill>
          <a:blip r:embed="rId7">
            <a:extLst>
              <a:ext uri="{28A0092B-C50C-407E-A947-70E740481C1C}">
                <a14:useLocalDpi xmlns:a14="http://schemas.microsoft.com/office/drawing/2010/main" val="0"/>
              </a:ext>
            </a:extLst>
          </a:blip>
          <a:srcRect b="32645"/>
          <a:stretch>
            <a:fillRect/>
          </a:stretch>
        </p:blipFill>
        <p:spPr bwMode="auto">
          <a:xfrm>
            <a:off x="6648450" y="2012950"/>
            <a:ext cx="1038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Rectangle 51"/>
          <p:cNvSpPr>
            <a:spLocks noChangeArrowheads="1"/>
          </p:cNvSpPr>
          <p:nvPr/>
        </p:nvSpPr>
        <p:spPr bwMode="auto">
          <a:xfrm rot="10800000">
            <a:off x="6084888" y="1843088"/>
            <a:ext cx="53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190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algn="ctr" eaLnBrk="1" hangingPunct="1">
              <a:spcBef>
                <a:spcPct val="0"/>
              </a:spcBef>
              <a:buFontTx/>
              <a:buNone/>
            </a:pPr>
            <a:r>
              <a:rPr lang="en-AU" sz="2000">
                <a:solidFill>
                  <a:srgbClr val="FF0000"/>
                </a:solidFill>
              </a:rPr>
              <a:t>➔</a:t>
            </a:r>
          </a:p>
        </p:txBody>
      </p:sp>
      <p:sp>
        <p:nvSpPr>
          <p:cNvPr id="6159" name="Rectangle 52"/>
          <p:cNvSpPr>
            <a:spLocks noChangeArrowheads="1"/>
          </p:cNvSpPr>
          <p:nvPr/>
        </p:nvSpPr>
        <p:spPr bwMode="auto">
          <a:xfrm rot="5400000">
            <a:off x="7294562" y="1454151"/>
            <a:ext cx="38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190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algn="ctr" eaLnBrk="1" hangingPunct="1">
              <a:spcBef>
                <a:spcPct val="0"/>
              </a:spcBef>
              <a:buFontTx/>
              <a:buNone/>
            </a:pPr>
            <a:r>
              <a:rPr lang="en-AU" sz="2000">
                <a:solidFill>
                  <a:srgbClr val="FF0000"/>
                </a:solidFill>
              </a:rPr>
              <a:t>➔</a:t>
            </a:r>
          </a:p>
        </p:txBody>
      </p:sp>
      <p:sp>
        <p:nvSpPr>
          <p:cNvPr id="6160" name="Rectangle 40"/>
          <p:cNvSpPr>
            <a:spLocks noChangeArrowheads="1"/>
          </p:cNvSpPr>
          <p:nvPr/>
        </p:nvSpPr>
        <p:spPr bwMode="auto">
          <a:xfrm>
            <a:off x="6723063" y="1416050"/>
            <a:ext cx="192563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a:latin typeface="Arial Narrow" panose="020B0606020202030204" pitchFamily="34" charset="0"/>
              </a:rPr>
              <a:t>Consumption habits (local)</a:t>
            </a:r>
          </a:p>
        </p:txBody>
      </p:sp>
      <p:sp>
        <p:nvSpPr>
          <p:cNvPr id="6161" name="Rectangle 40"/>
          <p:cNvSpPr>
            <a:spLocks noChangeArrowheads="1"/>
          </p:cNvSpPr>
          <p:nvPr/>
        </p:nvSpPr>
        <p:spPr bwMode="auto">
          <a:xfrm>
            <a:off x="6600825" y="2990850"/>
            <a:ext cx="19272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a:latin typeface="Arial Narrow" panose="020B0606020202030204" pitchFamily="34" charset="0"/>
              </a:rPr>
              <a:t>Production yields (</a:t>
            </a:r>
            <a:r>
              <a:rPr lang="en-AU" sz="1400" b="1">
                <a:solidFill>
                  <a:srgbClr val="FF0000"/>
                </a:solidFill>
                <a:latin typeface="Arial Narrow" panose="020B0606020202030204" pitchFamily="34" charset="0"/>
              </a:rPr>
              <a:t>local</a:t>
            </a:r>
            <a:r>
              <a:rPr lang="en-AU" sz="1400">
                <a:latin typeface="Arial Narrow" panose="020B0606020202030204" pitchFamily="34" charset="0"/>
              </a:rPr>
              <a:t>)</a:t>
            </a:r>
          </a:p>
        </p:txBody>
      </p:sp>
      <p:pic>
        <p:nvPicPr>
          <p:cNvPr id="6162" name="Picture 31" descr="food items2"/>
          <p:cNvPicPr>
            <a:picLocks noChangeAspect="1" noChangeArrowheads="1"/>
          </p:cNvPicPr>
          <p:nvPr/>
        </p:nvPicPr>
        <p:blipFill>
          <a:blip r:embed="rId8">
            <a:extLst>
              <a:ext uri="{28A0092B-C50C-407E-A947-70E740481C1C}">
                <a14:useLocalDpi xmlns:a14="http://schemas.microsoft.com/office/drawing/2010/main" val="0"/>
              </a:ext>
            </a:extLst>
          </a:blip>
          <a:srcRect t="68530" r="50978"/>
          <a:stretch>
            <a:fillRect/>
          </a:stretch>
        </p:blipFill>
        <p:spPr bwMode="auto">
          <a:xfrm>
            <a:off x="7693025" y="2039938"/>
            <a:ext cx="508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31" descr="food items2"/>
          <p:cNvPicPr>
            <a:picLocks noChangeAspect="1" noChangeArrowheads="1"/>
          </p:cNvPicPr>
          <p:nvPr/>
        </p:nvPicPr>
        <p:blipFill>
          <a:blip r:embed="rId9">
            <a:extLst>
              <a:ext uri="{28A0092B-C50C-407E-A947-70E740481C1C}">
                <a14:useLocalDpi xmlns:a14="http://schemas.microsoft.com/office/drawing/2010/main" val="0"/>
              </a:ext>
            </a:extLst>
          </a:blip>
          <a:srcRect l="50800" t="67194"/>
          <a:stretch>
            <a:fillRect/>
          </a:stretch>
        </p:blipFill>
        <p:spPr bwMode="auto">
          <a:xfrm>
            <a:off x="7705725" y="2489200"/>
            <a:ext cx="5095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 name="Rectangle 40"/>
          <p:cNvSpPr>
            <a:spLocks noChangeArrowheads="1"/>
          </p:cNvSpPr>
          <p:nvPr/>
        </p:nvSpPr>
        <p:spPr bwMode="auto">
          <a:xfrm>
            <a:off x="7470775" y="1682750"/>
            <a:ext cx="1277938"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b="1">
                <a:solidFill>
                  <a:srgbClr val="FF0000"/>
                </a:solidFill>
                <a:latin typeface="Arial Narrow" panose="020B0606020202030204" pitchFamily="34" charset="0"/>
              </a:rPr>
              <a:t>Short</a:t>
            </a:r>
            <a:r>
              <a:rPr lang="en-AU" sz="1400">
                <a:latin typeface="Arial Narrow" panose="020B0606020202030204" pitchFamily="34" charset="0"/>
              </a:rPr>
              <a:t>-distance</a:t>
            </a:r>
          </a:p>
        </p:txBody>
      </p:sp>
      <p:sp>
        <p:nvSpPr>
          <p:cNvPr id="6165" name="Rectangle 40"/>
          <p:cNvSpPr>
            <a:spLocks noChangeArrowheads="1"/>
          </p:cNvSpPr>
          <p:nvPr/>
        </p:nvSpPr>
        <p:spPr bwMode="auto">
          <a:xfrm>
            <a:off x="5875338" y="2085975"/>
            <a:ext cx="8731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i="0">
                <a:latin typeface="Arial Narrow" panose="020B0606020202030204" pitchFamily="34" charset="0"/>
              </a:rPr>
              <a:t>quantity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hort area per pers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8313" y="2562225"/>
            <a:ext cx="4249737" cy="4322763"/>
          </a:xfrm>
        </p:spPr>
      </p:pic>
      <p:sp>
        <p:nvSpPr>
          <p:cNvPr id="30723" name="Rectangle 3"/>
          <p:cNvSpPr>
            <a:spLocks noChangeArrowheads="1"/>
          </p:cNvSpPr>
          <p:nvPr/>
        </p:nvSpPr>
        <p:spPr bwMode="auto">
          <a:xfrm>
            <a:off x="381000" y="2514600"/>
            <a:ext cx="1800225" cy="360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sp>
        <p:nvSpPr>
          <p:cNvPr id="30724" name="Text Box 5"/>
          <p:cNvSpPr txBox="1">
            <a:spLocks noChangeArrowheads="1"/>
          </p:cNvSpPr>
          <p:nvPr/>
        </p:nvSpPr>
        <p:spPr bwMode="auto">
          <a:xfrm>
            <a:off x="8532813" y="654843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a:solidFill>
                  <a:schemeClr val="bg1"/>
                </a:solidFill>
                <a:latin typeface="Arial Narrow" panose="020B0606020202030204" pitchFamily="34" charset="0"/>
              </a:rPr>
              <a:t>27</a:t>
            </a:r>
          </a:p>
        </p:txBody>
      </p:sp>
      <p:sp>
        <p:nvSpPr>
          <p:cNvPr id="30725" name="Rectangle 9"/>
          <p:cNvSpPr>
            <a:spLocks noChangeArrowheads="1"/>
          </p:cNvSpPr>
          <p:nvPr/>
        </p:nvSpPr>
        <p:spPr bwMode="auto">
          <a:xfrm>
            <a:off x="5207000" y="2295525"/>
            <a:ext cx="2678113"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pic>
        <p:nvPicPr>
          <p:cNvPr id="30726" name="Picture 10"/>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l="11295" t="26437" r="20941" b="12643"/>
          <a:stretch>
            <a:fillRect/>
          </a:stretch>
        </p:blipFill>
        <p:spPr>
          <a:xfrm>
            <a:off x="5780088" y="3744913"/>
            <a:ext cx="3035300" cy="2133600"/>
          </a:xfrm>
        </p:spPr>
      </p:pic>
      <p:sp>
        <p:nvSpPr>
          <p:cNvPr id="30727" name="Rectangle 11"/>
          <p:cNvSpPr>
            <a:spLocks noChangeArrowheads="1"/>
          </p:cNvSpPr>
          <p:nvPr/>
        </p:nvSpPr>
        <p:spPr bwMode="auto">
          <a:xfrm>
            <a:off x="5943600" y="3657600"/>
            <a:ext cx="29892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600">
                <a:solidFill>
                  <a:schemeClr val="tx2"/>
                </a:solidFill>
              </a:rPr>
              <a:t>Food production - land</a:t>
            </a:r>
          </a:p>
        </p:txBody>
      </p:sp>
      <p:sp>
        <p:nvSpPr>
          <p:cNvPr id="30728" name="Rectangle 12"/>
          <p:cNvSpPr>
            <a:spLocks noChangeArrowheads="1"/>
          </p:cNvSpPr>
          <p:nvPr/>
        </p:nvSpPr>
        <p:spPr bwMode="auto">
          <a:xfrm>
            <a:off x="6858000" y="5562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000">
                <a:solidFill>
                  <a:schemeClr val="tx2"/>
                </a:solidFill>
              </a:rPr>
              <a:t>Annual production per person for standard Australian diet</a:t>
            </a:r>
          </a:p>
        </p:txBody>
      </p:sp>
      <p:pic>
        <p:nvPicPr>
          <p:cNvPr id="30729" name="Picture 13"/>
          <p:cNvPicPr>
            <a:picLocks noChangeAspect="1" noChangeArrowheads="1"/>
          </p:cNvPicPr>
          <p:nvPr/>
        </p:nvPicPr>
        <p:blipFill>
          <a:blip r:embed="rId5">
            <a:extLst>
              <a:ext uri="{28A0092B-C50C-407E-A947-70E740481C1C}">
                <a14:useLocalDpi xmlns:a14="http://schemas.microsoft.com/office/drawing/2010/main" val="0"/>
              </a:ext>
            </a:extLst>
          </a:blip>
          <a:srcRect l="19765" t="28435" r="20857" b="10086"/>
          <a:stretch>
            <a:fillRect/>
          </a:stretch>
        </p:blipFill>
        <p:spPr bwMode="auto">
          <a:xfrm>
            <a:off x="5867400" y="1066800"/>
            <a:ext cx="2771775"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Rectangle 14"/>
          <p:cNvSpPr>
            <a:spLocks noChangeArrowheads="1"/>
          </p:cNvSpPr>
          <p:nvPr/>
        </p:nvSpPr>
        <p:spPr bwMode="auto">
          <a:xfrm>
            <a:off x="5791200" y="914400"/>
            <a:ext cx="2895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600">
                <a:solidFill>
                  <a:schemeClr val="tx2"/>
                </a:solidFill>
              </a:rPr>
              <a:t>Food consumption - diet</a:t>
            </a:r>
          </a:p>
        </p:txBody>
      </p:sp>
      <p:sp>
        <p:nvSpPr>
          <p:cNvPr id="30731" name="Rectangle 15"/>
          <p:cNvSpPr>
            <a:spLocks noChangeArrowheads="1"/>
          </p:cNvSpPr>
          <p:nvPr/>
        </p:nvSpPr>
        <p:spPr bwMode="auto">
          <a:xfrm>
            <a:off x="5791200" y="2971800"/>
            <a:ext cx="170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000">
                <a:solidFill>
                  <a:schemeClr val="tx2"/>
                </a:solidFill>
              </a:rPr>
              <a:t>Annual consumption per person for standard Australian diet</a:t>
            </a:r>
          </a:p>
        </p:txBody>
      </p:sp>
      <p:graphicFrame>
        <p:nvGraphicFramePr>
          <p:cNvPr id="416813" name="Group 45"/>
          <p:cNvGraphicFramePr>
            <a:graphicFrameLocks noGrp="1"/>
          </p:cNvGraphicFramePr>
          <p:nvPr>
            <p:ph type="tbl" idx="1"/>
          </p:nvPr>
        </p:nvGraphicFramePr>
        <p:xfrm>
          <a:off x="838200" y="914400"/>
          <a:ext cx="3384550" cy="1550988"/>
        </p:xfrm>
        <a:graphic>
          <a:graphicData uri="http://schemas.openxmlformats.org/drawingml/2006/table">
            <a:tbl>
              <a:tblPr/>
              <a:tblGrid>
                <a:gridCol w="2344738"/>
                <a:gridCol w="549275"/>
                <a:gridCol w="490537"/>
              </a:tblGrid>
              <a:tr h="518109">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Land for food production</a:t>
                      </a:r>
                    </a:p>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(hectares per person per year)</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Aust.</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SEQ</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293">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Standard Australian diet</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9.3</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2.5</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293">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Vegetarian diet</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1.7</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0.6</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293">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Vegan diet</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0.3</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Narrow" panose="020B0606020202030204" pitchFamily="34" charset="0"/>
                          <a:cs typeface="Arial" panose="020B0604020202020204" pitchFamily="34" charset="0"/>
                        </a:rPr>
                        <a:t>0.2</a:t>
                      </a:r>
                    </a:p>
                  </a:txBody>
                  <a:tcPr marT="45695" marB="4569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54" name="Rectangle 27"/>
          <p:cNvSpPr>
            <a:spLocks noChangeArrowheads="1"/>
          </p:cNvSpPr>
          <p:nvPr/>
        </p:nvSpPr>
        <p:spPr bwMode="auto">
          <a:xfrm>
            <a:off x="228600" y="228600"/>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AU" sz="3600">
                <a:solidFill>
                  <a:schemeClr val="tx2"/>
                </a:solidFill>
                <a:latin typeface="Arial Black" panose="020B0A04020102020204" pitchFamily="34" charset="0"/>
              </a:rPr>
              <a:t>LAND productivity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228600" y="144463"/>
            <a:ext cx="86868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AU" sz="3600">
                <a:solidFill>
                  <a:schemeClr val="tx2"/>
                </a:solidFill>
                <a:latin typeface="Arial Black" panose="020B0A04020102020204" pitchFamily="34" charset="0"/>
              </a:rPr>
              <a:t>CARRYING CAPACITY land-use</a:t>
            </a:r>
          </a:p>
        </p:txBody>
      </p:sp>
      <p:pic>
        <p:nvPicPr>
          <p:cNvPr id="32771" name="Picture 35" descr="7seas"/>
          <p:cNvPicPr>
            <a:picLocks noChangeAspect="1" noChangeArrowheads="1"/>
          </p:cNvPicPr>
          <p:nvPr/>
        </p:nvPicPr>
        <p:blipFill>
          <a:blip r:embed="rId3">
            <a:extLst>
              <a:ext uri="{28A0092B-C50C-407E-A947-70E740481C1C}">
                <a14:useLocalDpi xmlns:a14="http://schemas.microsoft.com/office/drawing/2010/main" val="0"/>
              </a:ext>
            </a:extLst>
          </a:blip>
          <a:srcRect t="45457" r="11272"/>
          <a:stretch>
            <a:fillRect/>
          </a:stretch>
        </p:blipFill>
        <p:spPr bwMode="auto">
          <a:xfrm>
            <a:off x="4114800" y="1524000"/>
            <a:ext cx="4973638" cy="2752725"/>
          </a:xfrm>
          <a:prstGeom prst="rect">
            <a:avLst/>
          </a:prstGeom>
          <a:noFill/>
          <a:ln w="317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36" descr="Tuvalu%20carry%20c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4716463"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2"/>
          <p:cNvSpPr>
            <a:spLocks noChangeArrowheads="1"/>
          </p:cNvSpPr>
          <p:nvPr/>
        </p:nvSpPr>
        <p:spPr bwMode="auto">
          <a:xfrm>
            <a:off x="6443663" y="4310063"/>
            <a:ext cx="2344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sz="2000">
                <a:latin typeface="Arial Narrow" panose="020B0606020202030204" pitchFamily="34" charset="0"/>
              </a:rPr>
              <a:t>http://tuvalu7seas.com/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50825" y="2565400"/>
            <a:ext cx="34575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GB" sz="2000">
              <a:latin typeface="Arial Narrow" panose="020B0606020202030204" pitchFamily="34" charset="0"/>
            </a:endParaRPr>
          </a:p>
        </p:txBody>
      </p:sp>
      <p:sp>
        <p:nvSpPr>
          <p:cNvPr id="34819" name="Rectangle 3"/>
          <p:cNvSpPr>
            <a:spLocks noChangeArrowheads="1"/>
          </p:cNvSpPr>
          <p:nvPr/>
        </p:nvSpPr>
        <p:spPr bwMode="auto">
          <a:xfrm>
            <a:off x="539750" y="1989138"/>
            <a:ext cx="1511300" cy="2159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GB" sz="2000">
              <a:latin typeface="Arial Narrow" panose="020B0606020202030204" pitchFamily="34" charset="0"/>
            </a:endParaRPr>
          </a:p>
        </p:txBody>
      </p:sp>
      <p:pic>
        <p:nvPicPr>
          <p:cNvPr id="34820" name="Picture 6" descr="7seas-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116013" y="0"/>
            <a:ext cx="7632700" cy="68135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3" descr="population"/>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1044575" y="1095375"/>
            <a:ext cx="1247775" cy="977900"/>
          </a:xfrm>
        </p:spPr>
      </p:pic>
      <p:pic>
        <p:nvPicPr>
          <p:cNvPr id="8195" name="Picture 39" descr="farm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001963" y="1025525"/>
            <a:ext cx="1017587" cy="1341438"/>
          </a:xfrm>
        </p:spPr>
      </p:pic>
      <p:sp>
        <p:nvSpPr>
          <p:cNvPr id="8196" name="Rectangle 50"/>
          <p:cNvSpPr>
            <a:spLocks noChangeArrowheads="1"/>
          </p:cNvSpPr>
          <p:nvPr/>
        </p:nvSpPr>
        <p:spPr bwMode="auto">
          <a:xfrm>
            <a:off x="1865313" y="-100013"/>
            <a:ext cx="70580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4000" i="0">
                <a:solidFill>
                  <a:schemeClr val="tx2"/>
                </a:solidFill>
                <a:latin typeface="Arial Black" panose="020B0A04020102020204" pitchFamily="34" charset="0"/>
              </a:rPr>
              <a:t>CARRYING CAPACITY</a:t>
            </a:r>
          </a:p>
        </p:txBody>
      </p:sp>
      <p:sp>
        <p:nvSpPr>
          <p:cNvPr id="8197" name="Rectangle 48"/>
          <p:cNvSpPr>
            <a:spLocks noChangeArrowheads="1"/>
          </p:cNvSpPr>
          <p:nvPr/>
        </p:nvSpPr>
        <p:spPr bwMode="auto">
          <a:xfrm>
            <a:off x="2308225" y="620713"/>
            <a:ext cx="5784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600">
                <a:solidFill>
                  <a:srgbClr val="3366FF"/>
                </a:solidFill>
                <a:latin typeface="Arial Narrow" panose="020B0606020202030204" pitchFamily="34" charset="0"/>
              </a:rPr>
              <a:t>…the maximum number of people that an area of land (locally) can </a:t>
            </a:r>
            <a:r>
              <a:rPr lang="en-AU" sz="1400">
                <a:solidFill>
                  <a:srgbClr val="3366FF"/>
                </a:solidFill>
                <a:latin typeface="Arial Narrow" panose="020B0606020202030204" pitchFamily="34" charset="0"/>
              </a:rPr>
              <a:t>support</a:t>
            </a:r>
            <a:r>
              <a:rPr lang="en-AU" sz="1600">
                <a:solidFill>
                  <a:srgbClr val="3366FF"/>
                </a:solidFill>
                <a:latin typeface="Arial Narrow" panose="020B0606020202030204" pitchFamily="34" charset="0"/>
              </a:rPr>
              <a:t>. </a:t>
            </a:r>
          </a:p>
        </p:txBody>
      </p:sp>
      <p:pic>
        <p:nvPicPr>
          <p:cNvPr id="8198" name="Picture 39" descr="farm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0" y="1017588"/>
            <a:ext cx="9969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40"/>
          <p:cNvSpPr>
            <a:spLocks noChangeArrowheads="1"/>
          </p:cNvSpPr>
          <p:nvPr/>
        </p:nvSpPr>
        <p:spPr bwMode="auto">
          <a:xfrm>
            <a:off x="2503488" y="1846263"/>
            <a:ext cx="4587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800" b="1" i="0">
                <a:solidFill>
                  <a:srgbClr val="FF0000"/>
                </a:solidFill>
                <a:latin typeface="Arial Narrow" panose="020B0606020202030204" pitchFamily="34" charset="0"/>
              </a:rPr>
              <a:t>=</a:t>
            </a:r>
            <a:endParaRPr lang="en-AU" sz="2800" i="0">
              <a:solidFill>
                <a:srgbClr val="FF0000"/>
              </a:solidFill>
              <a:latin typeface="Arial Narrow" panose="020B0606020202030204" pitchFamily="34" charset="0"/>
            </a:endParaRPr>
          </a:p>
          <a:p>
            <a:pPr eaLnBrk="1" hangingPunct="1">
              <a:spcBef>
                <a:spcPct val="0"/>
              </a:spcBef>
              <a:buFontTx/>
              <a:buNone/>
            </a:pPr>
            <a:endParaRPr lang="en-AU" sz="2800" i="0">
              <a:solidFill>
                <a:srgbClr val="FF0000"/>
              </a:solidFill>
              <a:latin typeface="Arial Narrow" panose="020B0606020202030204" pitchFamily="34" charset="0"/>
            </a:endParaRPr>
          </a:p>
        </p:txBody>
      </p:sp>
      <p:sp>
        <p:nvSpPr>
          <p:cNvPr id="8200" name="Rectangle 40"/>
          <p:cNvSpPr>
            <a:spLocks noChangeArrowheads="1"/>
          </p:cNvSpPr>
          <p:nvPr/>
        </p:nvSpPr>
        <p:spPr bwMode="auto">
          <a:xfrm>
            <a:off x="4179888" y="1576388"/>
            <a:ext cx="62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sz="2800" b="1" i="0">
                <a:solidFill>
                  <a:srgbClr val="FF0000"/>
                </a:solidFill>
                <a:latin typeface="Arial Narrow" panose="020B0606020202030204" pitchFamily="34" charset="0"/>
              </a:rPr>
              <a:t>÷ </a:t>
            </a:r>
            <a:endParaRPr lang="en-AU" sz="2800" b="1" i="0">
              <a:solidFill>
                <a:srgbClr val="FF0000"/>
              </a:solidFill>
              <a:latin typeface="Arial Narrow" panose="020B0606020202030204" pitchFamily="34" charset="0"/>
            </a:endParaRPr>
          </a:p>
        </p:txBody>
      </p:sp>
      <p:sp>
        <p:nvSpPr>
          <p:cNvPr id="8201" name="Rectangle 40"/>
          <p:cNvSpPr>
            <a:spLocks noChangeArrowheads="1"/>
          </p:cNvSpPr>
          <p:nvPr/>
        </p:nvSpPr>
        <p:spPr bwMode="auto">
          <a:xfrm>
            <a:off x="539750" y="1803400"/>
            <a:ext cx="22415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AU" sz="1400">
                <a:solidFill>
                  <a:schemeClr val="tx2"/>
                </a:solidFill>
                <a:latin typeface="Arial Narrow" panose="020B0606020202030204" pitchFamily="34" charset="0"/>
              </a:rPr>
              <a:t>Population carrying capacity</a:t>
            </a:r>
          </a:p>
          <a:p>
            <a:pPr algn="ctr" eaLnBrk="1" hangingPunct="1">
              <a:spcBef>
                <a:spcPct val="0"/>
              </a:spcBef>
              <a:buFontTx/>
              <a:buNone/>
            </a:pPr>
            <a:endParaRPr lang="en-AU" sz="1400">
              <a:solidFill>
                <a:schemeClr val="tx2"/>
              </a:solidFill>
              <a:latin typeface="Arial Narrow" panose="020B0606020202030204" pitchFamily="34" charset="0"/>
            </a:endParaRPr>
          </a:p>
        </p:txBody>
      </p:sp>
      <p:sp>
        <p:nvSpPr>
          <p:cNvPr id="8202" name="Rectangle 40"/>
          <p:cNvSpPr>
            <a:spLocks noChangeArrowheads="1"/>
          </p:cNvSpPr>
          <p:nvPr/>
        </p:nvSpPr>
        <p:spPr bwMode="auto">
          <a:xfrm>
            <a:off x="2867025" y="2403475"/>
            <a:ext cx="1571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a:solidFill>
                  <a:schemeClr val="tx2"/>
                </a:solidFill>
                <a:latin typeface="Arial Narrow" panose="020B0606020202030204" pitchFamily="34" charset="0"/>
              </a:rPr>
              <a:t>Productive land</a:t>
            </a:r>
          </a:p>
          <a:p>
            <a:pPr eaLnBrk="1" hangingPunct="1">
              <a:spcBef>
                <a:spcPct val="0"/>
              </a:spcBef>
              <a:buFontTx/>
              <a:buNone/>
            </a:pPr>
            <a:endParaRPr lang="en-AU" sz="1400">
              <a:solidFill>
                <a:schemeClr val="tx2"/>
              </a:solidFill>
              <a:latin typeface="Arial Narrow" panose="020B0606020202030204" pitchFamily="34" charset="0"/>
            </a:endParaRPr>
          </a:p>
        </p:txBody>
      </p:sp>
      <p:sp>
        <p:nvSpPr>
          <p:cNvPr id="8203" name="Rectangle 40"/>
          <p:cNvSpPr>
            <a:spLocks noChangeArrowheads="1"/>
          </p:cNvSpPr>
          <p:nvPr/>
        </p:nvSpPr>
        <p:spPr bwMode="auto">
          <a:xfrm>
            <a:off x="4564063" y="2411413"/>
            <a:ext cx="128428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a:solidFill>
                  <a:schemeClr val="tx2"/>
                </a:solidFill>
                <a:latin typeface="Arial Narrow" panose="020B0606020202030204" pitchFamily="34" charset="0"/>
              </a:rPr>
              <a:t>Productive land per person</a:t>
            </a:r>
          </a:p>
        </p:txBody>
      </p:sp>
      <p:sp>
        <p:nvSpPr>
          <p:cNvPr id="8204" name="Rectangle 50"/>
          <p:cNvSpPr>
            <a:spLocks noChangeArrowheads="1"/>
          </p:cNvSpPr>
          <p:nvPr/>
        </p:nvSpPr>
        <p:spPr bwMode="auto">
          <a:xfrm>
            <a:off x="1320800" y="3359150"/>
            <a:ext cx="75660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4000" i="0">
                <a:solidFill>
                  <a:schemeClr val="tx2"/>
                </a:solidFill>
                <a:latin typeface="Arial Black" panose="020B0A04020102020204" pitchFamily="34" charset="0"/>
              </a:rPr>
              <a:t>ECOLOGICAL FOOTPRINT</a:t>
            </a:r>
          </a:p>
        </p:txBody>
      </p:sp>
      <p:pic>
        <p:nvPicPr>
          <p:cNvPr id="8205" name="Picture 39" descr="farm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4722813"/>
            <a:ext cx="9969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Rectangle 40"/>
          <p:cNvSpPr>
            <a:spLocks noChangeArrowheads="1"/>
          </p:cNvSpPr>
          <p:nvPr/>
        </p:nvSpPr>
        <p:spPr bwMode="auto">
          <a:xfrm>
            <a:off x="1125538" y="6108700"/>
            <a:ext cx="12842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a:solidFill>
                  <a:schemeClr val="tx2"/>
                </a:solidFill>
                <a:latin typeface="Arial Narrow" panose="020B0606020202030204" pitchFamily="34" charset="0"/>
              </a:rPr>
              <a:t>Productive land per person</a:t>
            </a:r>
          </a:p>
        </p:txBody>
      </p:sp>
      <p:pic>
        <p:nvPicPr>
          <p:cNvPr id="8207" name="Picture 23" descr="popul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4838" y="4932363"/>
            <a:ext cx="124777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39" descr="far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075" y="4724400"/>
            <a:ext cx="1017588"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Rectangle 40"/>
          <p:cNvSpPr>
            <a:spLocks noChangeArrowheads="1"/>
          </p:cNvSpPr>
          <p:nvPr/>
        </p:nvSpPr>
        <p:spPr bwMode="auto">
          <a:xfrm>
            <a:off x="2411413" y="5516563"/>
            <a:ext cx="4587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800" b="1" i="0">
                <a:solidFill>
                  <a:srgbClr val="FF0000"/>
                </a:solidFill>
                <a:latin typeface="Arial Narrow" panose="020B0606020202030204" pitchFamily="34" charset="0"/>
              </a:rPr>
              <a:t>=</a:t>
            </a:r>
            <a:endParaRPr lang="en-AU" sz="2800" i="0">
              <a:solidFill>
                <a:srgbClr val="FF0000"/>
              </a:solidFill>
              <a:latin typeface="Arial Narrow" panose="020B0606020202030204" pitchFamily="34" charset="0"/>
            </a:endParaRPr>
          </a:p>
          <a:p>
            <a:pPr eaLnBrk="1" hangingPunct="1">
              <a:spcBef>
                <a:spcPct val="0"/>
              </a:spcBef>
              <a:buFontTx/>
              <a:buNone/>
            </a:pPr>
            <a:endParaRPr lang="en-AU" sz="2800" i="0">
              <a:solidFill>
                <a:srgbClr val="FF0000"/>
              </a:solidFill>
              <a:latin typeface="Arial Narrow" panose="020B0606020202030204" pitchFamily="34" charset="0"/>
            </a:endParaRPr>
          </a:p>
        </p:txBody>
      </p:sp>
      <p:sp>
        <p:nvSpPr>
          <p:cNvPr id="8210" name="Rectangle 40"/>
          <p:cNvSpPr>
            <a:spLocks noChangeArrowheads="1"/>
          </p:cNvSpPr>
          <p:nvPr/>
        </p:nvSpPr>
        <p:spPr bwMode="auto">
          <a:xfrm>
            <a:off x="3987800" y="5210175"/>
            <a:ext cx="62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sz="2800" b="1" i="0">
                <a:solidFill>
                  <a:srgbClr val="FF0000"/>
                </a:solidFill>
                <a:latin typeface="Arial Narrow" panose="020B0606020202030204" pitchFamily="34" charset="0"/>
              </a:rPr>
              <a:t>÷ </a:t>
            </a:r>
            <a:endParaRPr lang="en-AU" sz="2800" b="1" i="0">
              <a:solidFill>
                <a:srgbClr val="FF0000"/>
              </a:solidFill>
              <a:latin typeface="Arial Narrow" panose="020B0606020202030204" pitchFamily="34" charset="0"/>
            </a:endParaRPr>
          </a:p>
        </p:txBody>
      </p:sp>
      <p:sp>
        <p:nvSpPr>
          <p:cNvPr id="8211" name="Rectangle 40"/>
          <p:cNvSpPr>
            <a:spLocks noChangeArrowheads="1"/>
          </p:cNvSpPr>
          <p:nvPr/>
        </p:nvSpPr>
        <p:spPr bwMode="auto">
          <a:xfrm>
            <a:off x="4432300" y="5957888"/>
            <a:ext cx="108426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AU" sz="1400">
                <a:solidFill>
                  <a:schemeClr val="tx2"/>
                </a:solidFill>
                <a:latin typeface="Arial Narrow" panose="020B0606020202030204" pitchFamily="34" charset="0"/>
              </a:rPr>
              <a:t>Population</a:t>
            </a:r>
          </a:p>
        </p:txBody>
      </p:sp>
      <p:sp>
        <p:nvSpPr>
          <p:cNvPr id="8212" name="Rectangle 40"/>
          <p:cNvSpPr>
            <a:spLocks noChangeArrowheads="1"/>
          </p:cNvSpPr>
          <p:nvPr/>
        </p:nvSpPr>
        <p:spPr bwMode="auto">
          <a:xfrm>
            <a:off x="2771775" y="6103938"/>
            <a:ext cx="157162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a:solidFill>
                  <a:schemeClr val="tx2"/>
                </a:solidFill>
                <a:latin typeface="Arial Narrow" panose="020B0606020202030204" pitchFamily="34" charset="0"/>
              </a:rPr>
              <a:t>Productive land</a:t>
            </a:r>
          </a:p>
        </p:txBody>
      </p:sp>
      <p:pic>
        <p:nvPicPr>
          <p:cNvPr id="8213" name="Picture 13" descr="junkfood"/>
          <p:cNvPicPr>
            <a:picLocks noGrp="1" noChangeAspect="1" noChangeArrowheads="1"/>
          </p:cNvPicPr>
          <p:nvPr>
            <p:ph sz="quarter" idx="1"/>
          </p:nvPr>
        </p:nvPicPr>
        <p:blipFill>
          <a:blip r:embed="rId6">
            <a:extLst>
              <a:ext uri="{28A0092B-C50C-407E-A947-70E740481C1C}">
                <a14:useLocalDpi xmlns:a14="http://schemas.microsoft.com/office/drawing/2010/main" val="0"/>
              </a:ext>
            </a:extLst>
          </a:blip>
          <a:srcRect/>
          <a:stretch>
            <a:fillRect/>
          </a:stretch>
        </p:blipFill>
        <p:spPr>
          <a:xfrm>
            <a:off x="7092950" y="908050"/>
            <a:ext cx="942975" cy="531813"/>
          </a:xfrm>
        </p:spPr>
      </p:pic>
      <p:pic>
        <p:nvPicPr>
          <p:cNvPr id="8214" name="Picture 31" descr="food items2"/>
          <p:cNvPicPr>
            <a:picLocks noChangeAspect="1" noChangeArrowheads="1"/>
          </p:cNvPicPr>
          <p:nvPr/>
        </p:nvPicPr>
        <p:blipFill>
          <a:blip r:embed="rId7">
            <a:extLst>
              <a:ext uri="{28A0092B-C50C-407E-A947-70E740481C1C}">
                <a14:useLocalDpi xmlns:a14="http://schemas.microsoft.com/office/drawing/2010/main" val="0"/>
              </a:ext>
            </a:extLst>
          </a:blip>
          <a:srcRect b="32645"/>
          <a:stretch>
            <a:fillRect/>
          </a:stretch>
        </p:blipFill>
        <p:spPr bwMode="auto">
          <a:xfrm>
            <a:off x="6648450" y="2012950"/>
            <a:ext cx="1038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Rectangle 52"/>
          <p:cNvSpPr>
            <a:spLocks noChangeArrowheads="1"/>
          </p:cNvSpPr>
          <p:nvPr/>
        </p:nvSpPr>
        <p:spPr bwMode="auto">
          <a:xfrm rot="5400000">
            <a:off x="7294562" y="1454151"/>
            <a:ext cx="38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190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algn="ctr" eaLnBrk="1" hangingPunct="1">
              <a:spcBef>
                <a:spcPct val="0"/>
              </a:spcBef>
              <a:buFontTx/>
              <a:buNone/>
            </a:pPr>
            <a:r>
              <a:rPr lang="en-AU" sz="2000">
                <a:solidFill>
                  <a:srgbClr val="FF0000"/>
                </a:solidFill>
              </a:rPr>
              <a:t>➔</a:t>
            </a:r>
          </a:p>
        </p:txBody>
      </p:sp>
      <p:sp>
        <p:nvSpPr>
          <p:cNvPr id="8216" name="Rectangle 40"/>
          <p:cNvSpPr>
            <a:spLocks noChangeArrowheads="1"/>
          </p:cNvSpPr>
          <p:nvPr/>
        </p:nvSpPr>
        <p:spPr bwMode="auto">
          <a:xfrm>
            <a:off x="6723063" y="1416050"/>
            <a:ext cx="192563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a:latin typeface="Arial Narrow" panose="020B0606020202030204" pitchFamily="34" charset="0"/>
              </a:rPr>
              <a:t>Consumption habits (local)</a:t>
            </a:r>
          </a:p>
        </p:txBody>
      </p:sp>
      <p:sp>
        <p:nvSpPr>
          <p:cNvPr id="8217" name="Rectangle 40"/>
          <p:cNvSpPr>
            <a:spLocks noChangeArrowheads="1"/>
          </p:cNvSpPr>
          <p:nvPr/>
        </p:nvSpPr>
        <p:spPr bwMode="auto">
          <a:xfrm>
            <a:off x="6600825" y="2990850"/>
            <a:ext cx="19272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a:latin typeface="Arial Narrow" panose="020B0606020202030204" pitchFamily="34" charset="0"/>
              </a:rPr>
              <a:t>Production yields (</a:t>
            </a:r>
            <a:r>
              <a:rPr lang="en-AU" sz="1400" b="1">
                <a:solidFill>
                  <a:srgbClr val="FF0000"/>
                </a:solidFill>
                <a:latin typeface="Arial Narrow" panose="020B0606020202030204" pitchFamily="34" charset="0"/>
              </a:rPr>
              <a:t>local</a:t>
            </a:r>
            <a:r>
              <a:rPr lang="en-AU" sz="1400">
                <a:latin typeface="Arial Narrow" panose="020B0606020202030204" pitchFamily="34" charset="0"/>
              </a:rPr>
              <a:t>)</a:t>
            </a:r>
          </a:p>
        </p:txBody>
      </p:sp>
      <p:pic>
        <p:nvPicPr>
          <p:cNvPr id="8218" name="Picture 31" descr="food items2"/>
          <p:cNvPicPr>
            <a:picLocks noChangeAspect="1" noChangeArrowheads="1"/>
          </p:cNvPicPr>
          <p:nvPr/>
        </p:nvPicPr>
        <p:blipFill>
          <a:blip r:embed="rId8">
            <a:extLst>
              <a:ext uri="{28A0092B-C50C-407E-A947-70E740481C1C}">
                <a14:useLocalDpi xmlns:a14="http://schemas.microsoft.com/office/drawing/2010/main" val="0"/>
              </a:ext>
            </a:extLst>
          </a:blip>
          <a:srcRect t="68530" r="50978"/>
          <a:stretch>
            <a:fillRect/>
          </a:stretch>
        </p:blipFill>
        <p:spPr bwMode="auto">
          <a:xfrm>
            <a:off x="7693025" y="2039938"/>
            <a:ext cx="508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31" descr="food items2"/>
          <p:cNvPicPr>
            <a:picLocks noChangeAspect="1" noChangeArrowheads="1"/>
          </p:cNvPicPr>
          <p:nvPr/>
        </p:nvPicPr>
        <p:blipFill>
          <a:blip r:embed="rId9">
            <a:extLst>
              <a:ext uri="{28A0092B-C50C-407E-A947-70E740481C1C}">
                <a14:useLocalDpi xmlns:a14="http://schemas.microsoft.com/office/drawing/2010/main" val="0"/>
              </a:ext>
            </a:extLst>
          </a:blip>
          <a:srcRect l="50800" t="67194"/>
          <a:stretch>
            <a:fillRect/>
          </a:stretch>
        </p:blipFill>
        <p:spPr bwMode="auto">
          <a:xfrm>
            <a:off x="7705725" y="2489200"/>
            <a:ext cx="5095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0" name="Rectangle 40"/>
          <p:cNvSpPr>
            <a:spLocks noChangeArrowheads="1"/>
          </p:cNvSpPr>
          <p:nvPr/>
        </p:nvSpPr>
        <p:spPr bwMode="auto">
          <a:xfrm>
            <a:off x="7470775" y="1682750"/>
            <a:ext cx="1277938"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b="1">
                <a:solidFill>
                  <a:srgbClr val="FF0000"/>
                </a:solidFill>
                <a:latin typeface="Arial Narrow" panose="020B0606020202030204" pitchFamily="34" charset="0"/>
              </a:rPr>
              <a:t>Short</a:t>
            </a:r>
            <a:r>
              <a:rPr lang="en-AU" sz="1400">
                <a:latin typeface="Arial Narrow" panose="020B0606020202030204" pitchFamily="34" charset="0"/>
              </a:rPr>
              <a:t>-distance</a:t>
            </a:r>
          </a:p>
        </p:txBody>
      </p:sp>
      <p:pic>
        <p:nvPicPr>
          <p:cNvPr id="8221" name="Picture 13" descr="junkfood"/>
          <p:cNvPicPr>
            <a:picLocks noGrp="1" noChangeAspect="1" noChangeArrowheads="1"/>
          </p:cNvPicPr>
          <p:nvPr>
            <p:ph sz="quarter" idx="1"/>
          </p:nvPr>
        </p:nvPicPr>
        <p:blipFill>
          <a:blip r:embed="rId6">
            <a:extLst>
              <a:ext uri="{28A0092B-C50C-407E-A947-70E740481C1C}">
                <a14:useLocalDpi xmlns:a14="http://schemas.microsoft.com/office/drawing/2010/main" val="0"/>
              </a:ext>
            </a:extLst>
          </a:blip>
          <a:srcRect/>
          <a:stretch>
            <a:fillRect/>
          </a:stretch>
        </p:blipFill>
        <p:spPr>
          <a:xfrm>
            <a:off x="7056438" y="4351338"/>
            <a:ext cx="942975" cy="531812"/>
          </a:xfrm>
        </p:spPr>
      </p:pic>
      <p:pic>
        <p:nvPicPr>
          <p:cNvPr id="8222" name="Picture 31" descr="food items2"/>
          <p:cNvPicPr>
            <a:picLocks noChangeAspect="1" noChangeArrowheads="1"/>
          </p:cNvPicPr>
          <p:nvPr/>
        </p:nvPicPr>
        <p:blipFill>
          <a:blip r:embed="rId7">
            <a:extLst>
              <a:ext uri="{28A0092B-C50C-407E-A947-70E740481C1C}">
                <a14:useLocalDpi xmlns:a14="http://schemas.microsoft.com/office/drawing/2010/main" val="0"/>
              </a:ext>
            </a:extLst>
          </a:blip>
          <a:srcRect b="32645"/>
          <a:stretch>
            <a:fillRect/>
          </a:stretch>
        </p:blipFill>
        <p:spPr bwMode="auto">
          <a:xfrm>
            <a:off x="6611938" y="5456238"/>
            <a:ext cx="1038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 name="Rectangle 52"/>
          <p:cNvSpPr>
            <a:spLocks noChangeArrowheads="1"/>
          </p:cNvSpPr>
          <p:nvPr/>
        </p:nvSpPr>
        <p:spPr bwMode="auto">
          <a:xfrm rot="5400000">
            <a:off x="7243762" y="4849813"/>
            <a:ext cx="4111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190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algn="ctr" eaLnBrk="1" hangingPunct="1">
              <a:spcBef>
                <a:spcPct val="0"/>
              </a:spcBef>
              <a:buFontTx/>
              <a:buNone/>
            </a:pPr>
            <a:r>
              <a:rPr lang="en-AU">
                <a:solidFill>
                  <a:srgbClr val="FF0000"/>
                </a:solidFill>
              </a:rPr>
              <a:t>➔</a:t>
            </a:r>
          </a:p>
        </p:txBody>
      </p:sp>
      <p:sp>
        <p:nvSpPr>
          <p:cNvPr id="8224" name="Rectangle 40"/>
          <p:cNvSpPr>
            <a:spLocks noChangeArrowheads="1"/>
          </p:cNvSpPr>
          <p:nvPr/>
        </p:nvSpPr>
        <p:spPr bwMode="auto">
          <a:xfrm>
            <a:off x="6686550" y="4859338"/>
            <a:ext cx="19256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a:latin typeface="Arial Narrow" panose="020B0606020202030204" pitchFamily="34" charset="0"/>
              </a:rPr>
              <a:t>Consumption habits (local)</a:t>
            </a:r>
          </a:p>
        </p:txBody>
      </p:sp>
      <p:sp>
        <p:nvSpPr>
          <p:cNvPr id="8225" name="Rectangle 40"/>
          <p:cNvSpPr>
            <a:spLocks noChangeArrowheads="1"/>
          </p:cNvSpPr>
          <p:nvPr/>
        </p:nvSpPr>
        <p:spPr bwMode="auto">
          <a:xfrm>
            <a:off x="6564313" y="6434138"/>
            <a:ext cx="19272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a:latin typeface="Arial Narrow" panose="020B0606020202030204" pitchFamily="34" charset="0"/>
              </a:rPr>
              <a:t>Production yields (</a:t>
            </a:r>
            <a:r>
              <a:rPr lang="en-AU" sz="1400" b="1">
                <a:solidFill>
                  <a:srgbClr val="FF0000"/>
                </a:solidFill>
                <a:latin typeface="Arial Narrow" panose="020B0606020202030204" pitchFamily="34" charset="0"/>
              </a:rPr>
              <a:t>global</a:t>
            </a:r>
            <a:r>
              <a:rPr lang="en-AU" sz="1400">
                <a:latin typeface="Arial Narrow" panose="020B0606020202030204" pitchFamily="34" charset="0"/>
              </a:rPr>
              <a:t>)</a:t>
            </a:r>
          </a:p>
        </p:txBody>
      </p:sp>
      <p:pic>
        <p:nvPicPr>
          <p:cNvPr id="8226" name="Picture 31" descr="food items2"/>
          <p:cNvPicPr>
            <a:picLocks noChangeAspect="1" noChangeArrowheads="1"/>
          </p:cNvPicPr>
          <p:nvPr/>
        </p:nvPicPr>
        <p:blipFill>
          <a:blip r:embed="rId8">
            <a:extLst>
              <a:ext uri="{28A0092B-C50C-407E-A947-70E740481C1C}">
                <a14:useLocalDpi xmlns:a14="http://schemas.microsoft.com/office/drawing/2010/main" val="0"/>
              </a:ext>
            </a:extLst>
          </a:blip>
          <a:srcRect t="68530" r="50978"/>
          <a:stretch>
            <a:fillRect/>
          </a:stretch>
        </p:blipFill>
        <p:spPr bwMode="auto">
          <a:xfrm>
            <a:off x="7656513" y="5483225"/>
            <a:ext cx="508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1" descr="food items2"/>
          <p:cNvPicPr>
            <a:picLocks noChangeAspect="1" noChangeArrowheads="1"/>
          </p:cNvPicPr>
          <p:nvPr/>
        </p:nvPicPr>
        <p:blipFill>
          <a:blip r:embed="rId9">
            <a:extLst>
              <a:ext uri="{28A0092B-C50C-407E-A947-70E740481C1C}">
                <a14:useLocalDpi xmlns:a14="http://schemas.microsoft.com/office/drawing/2010/main" val="0"/>
              </a:ext>
            </a:extLst>
          </a:blip>
          <a:srcRect l="50800" t="67194"/>
          <a:stretch>
            <a:fillRect/>
          </a:stretch>
        </p:blipFill>
        <p:spPr bwMode="auto">
          <a:xfrm>
            <a:off x="7669213" y="5932488"/>
            <a:ext cx="509587"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8" name="Rectangle 40"/>
          <p:cNvSpPr>
            <a:spLocks noChangeArrowheads="1"/>
          </p:cNvSpPr>
          <p:nvPr/>
        </p:nvSpPr>
        <p:spPr bwMode="auto">
          <a:xfrm>
            <a:off x="7432675" y="5126038"/>
            <a:ext cx="11318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b="1">
                <a:solidFill>
                  <a:srgbClr val="FF0000"/>
                </a:solidFill>
                <a:latin typeface="Arial Narrow" panose="020B0606020202030204" pitchFamily="34" charset="0"/>
              </a:rPr>
              <a:t>Long</a:t>
            </a:r>
            <a:r>
              <a:rPr lang="en-AU" sz="1400">
                <a:latin typeface="Arial Narrow" panose="020B0606020202030204" pitchFamily="34" charset="0"/>
              </a:rPr>
              <a:t>-distance</a:t>
            </a:r>
          </a:p>
        </p:txBody>
      </p:sp>
      <p:sp>
        <p:nvSpPr>
          <p:cNvPr id="8229" name="Rectangle 51"/>
          <p:cNvSpPr>
            <a:spLocks noChangeArrowheads="1"/>
          </p:cNvSpPr>
          <p:nvPr/>
        </p:nvSpPr>
        <p:spPr bwMode="auto">
          <a:xfrm rot="10800000">
            <a:off x="6084888" y="1843088"/>
            <a:ext cx="53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190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algn="ctr" eaLnBrk="1" hangingPunct="1">
              <a:spcBef>
                <a:spcPct val="0"/>
              </a:spcBef>
              <a:buFontTx/>
              <a:buNone/>
            </a:pPr>
            <a:r>
              <a:rPr lang="en-AU" sz="2000">
                <a:solidFill>
                  <a:srgbClr val="FF0000"/>
                </a:solidFill>
              </a:rPr>
              <a:t>➔</a:t>
            </a:r>
          </a:p>
        </p:txBody>
      </p:sp>
      <p:sp>
        <p:nvSpPr>
          <p:cNvPr id="8230" name="Rectangle 40"/>
          <p:cNvSpPr>
            <a:spLocks noChangeArrowheads="1"/>
          </p:cNvSpPr>
          <p:nvPr/>
        </p:nvSpPr>
        <p:spPr bwMode="auto">
          <a:xfrm>
            <a:off x="5875338" y="2085975"/>
            <a:ext cx="8731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i="0">
                <a:latin typeface="Arial Narrow" panose="020B0606020202030204" pitchFamily="34" charset="0"/>
              </a:rPr>
              <a:t>quantity</a:t>
            </a:r>
          </a:p>
        </p:txBody>
      </p:sp>
      <p:sp>
        <p:nvSpPr>
          <p:cNvPr id="8231" name="Rectangle 51"/>
          <p:cNvSpPr>
            <a:spLocks noChangeArrowheads="1"/>
          </p:cNvSpPr>
          <p:nvPr/>
        </p:nvSpPr>
        <p:spPr bwMode="auto">
          <a:xfrm rot="10800000">
            <a:off x="6011863" y="5273675"/>
            <a:ext cx="53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190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algn="ctr" eaLnBrk="1" hangingPunct="1">
              <a:spcBef>
                <a:spcPct val="0"/>
              </a:spcBef>
              <a:buFontTx/>
              <a:buNone/>
            </a:pPr>
            <a:r>
              <a:rPr lang="en-AU" sz="2000">
                <a:solidFill>
                  <a:srgbClr val="FF0000"/>
                </a:solidFill>
              </a:rPr>
              <a:t>➔</a:t>
            </a:r>
          </a:p>
        </p:txBody>
      </p:sp>
      <p:sp>
        <p:nvSpPr>
          <p:cNvPr id="8232" name="Rectangle 40"/>
          <p:cNvSpPr>
            <a:spLocks noChangeArrowheads="1"/>
          </p:cNvSpPr>
          <p:nvPr/>
        </p:nvSpPr>
        <p:spPr bwMode="auto">
          <a:xfrm>
            <a:off x="5795963" y="5516563"/>
            <a:ext cx="8731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400" i="0">
                <a:latin typeface="Arial Narrow" panose="020B0606020202030204" pitchFamily="34" charset="0"/>
              </a:rPr>
              <a:t>quantity</a:t>
            </a:r>
          </a:p>
        </p:txBody>
      </p:sp>
      <p:sp>
        <p:nvSpPr>
          <p:cNvPr id="8233" name="Rectangle 48"/>
          <p:cNvSpPr>
            <a:spLocks noChangeArrowheads="1"/>
          </p:cNvSpPr>
          <p:nvPr/>
        </p:nvSpPr>
        <p:spPr bwMode="auto">
          <a:xfrm>
            <a:off x="4445000" y="4114800"/>
            <a:ext cx="4303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600">
                <a:solidFill>
                  <a:srgbClr val="3366FF"/>
                </a:solidFill>
                <a:latin typeface="Arial Narrow" panose="020B0606020202030204" pitchFamily="34" charset="0"/>
              </a:rPr>
              <a:t>…the amount of land (globally) each person requires.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Eco-footprint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6329" t="19414" r="7742" b="6113"/>
          <a:stretch>
            <a:fillRect/>
          </a:stretch>
        </p:blipFill>
        <p:spPr>
          <a:xfrm>
            <a:off x="323850" y="4086225"/>
            <a:ext cx="4392613" cy="2305050"/>
          </a:xfrm>
        </p:spPr>
      </p:pic>
      <p:sp>
        <p:nvSpPr>
          <p:cNvPr id="10243" name="Rectangle 9"/>
          <p:cNvSpPr>
            <a:spLocks noChangeArrowheads="1"/>
          </p:cNvSpPr>
          <p:nvPr/>
        </p:nvSpPr>
        <p:spPr bwMode="auto">
          <a:xfrm>
            <a:off x="5435600" y="6524625"/>
            <a:ext cx="35988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AU" sz="700" b="1" i="0">
                <a:solidFill>
                  <a:schemeClr val="bg1"/>
                </a:solidFill>
              </a:rPr>
              <a:t>http://www.footprintnetwork.org/en/index.php/GFN/page/calculators/</a:t>
            </a:r>
          </a:p>
        </p:txBody>
      </p:sp>
      <p:sp>
        <p:nvSpPr>
          <p:cNvPr id="10244" name="Rectangle 40"/>
          <p:cNvSpPr>
            <a:spLocks noChangeArrowheads="1"/>
          </p:cNvSpPr>
          <p:nvPr/>
        </p:nvSpPr>
        <p:spPr bwMode="auto">
          <a:xfrm>
            <a:off x="395288" y="333375"/>
            <a:ext cx="432117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400" b="1" i="0">
                <a:solidFill>
                  <a:schemeClr val="tx2"/>
                </a:solidFill>
                <a:latin typeface="Arial Narrow" panose="020B0606020202030204" pitchFamily="34" charset="0"/>
              </a:rPr>
              <a:t>Ecological footprint interface</a:t>
            </a:r>
          </a:p>
          <a:p>
            <a:pPr eaLnBrk="1" hangingPunct="1">
              <a:spcBef>
                <a:spcPct val="0"/>
              </a:spcBef>
              <a:buFontTx/>
              <a:buNone/>
            </a:pPr>
            <a:r>
              <a:rPr lang="en-AU" sz="2000">
                <a:solidFill>
                  <a:schemeClr val="tx2"/>
                </a:solidFill>
                <a:latin typeface="Arial Narrow" panose="020B0606020202030204" pitchFamily="34" charset="0"/>
              </a:rPr>
              <a:t>(appropriated carrying capacity)</a:t>
            </a:r>
          </a:p>
          <a:p>
            <a:pPr eaLnBrk="1" hangingPunct="1">
              <a:spcBef>
                <a:spcPct val="0"/>
              </a:spcBef>
              <a:buFontTx/>
              <a:buNone/>
            </a:pPr>
            <a:r>
              <a:rPr lang="en-AU" sz="2000" i="0">
                <a:solidFill>
                  <a:schemeClr val="tx2"/>
                </a:solidFill>
                <a:latin typeface="Arial Narrow" panose="020B0606020202030204" pitchFamily="34" charset="0"/>
              </a:rPr>
              <a:t>- Input: local consumption choices</a:t>
            </a:r>
          </a:p>
          <a:p>
            <a:pPr eaLnBrk="1" hangingPunct="1">
              <a:spcBef>
                <a:spcPct val="0"/>
              </a:spcBef>
              <a:buFontTx/>
              <a:buNone/>
            </a:pPr>
            <a:r>
              <a:rPr lang="en-AU" sz="2000" i="0">
                <a:solidFill>
                  <a:schemeClr val="tx2"/>
                </a:solidFill>
                <a:latin typeface="Arial Narrow" panose="020B0606020202030204" pitchFamily="34" charset="0"/>
              </a:rPr>
              <a:t>            global production</a:t>
            </a:r>
          </a:p>
          <a:p>
            <a:pPr eaLnBrk="1" hangingPunct="1">
              <a:spcBef>
                <a:spcPct val="0"/>
              </a:spcBef>
              <a:buFontTx/>
              <a:buNone/>
            </a:pPr>
            <a:r>
              <a:rPr lang="en-AU" sz="2000" i="0">
                <a:solidFill>
                  <a:schemeClr val="tx2"/>
                </a:solidFill>
                <a:latin typeface="Arial Narrow" panose="020B0606020202030204" pitchFamily="34" charset="0"/>
              </a:rPr>
              <a:t>- Output: land usage (global hectares)</a:t>
            </a:r>
          </a:p>
          <a:p>
            <a:pPr eaLnBrk="1" hangingPunct="1">
              <a:spcBef>
                <a:spcPct val="0"/>
              </a:spcBef>
              <a:buFontTx/>
              <a:buNone/>
            </a:pPr>
            <a:endParaRPr lang="en-AU" sz="1400" i="0">
              <a:solidFill>
                <a:schemeClr val="tx2"/>
              </a:solidFill>
              <a:latin typeface="Arial Narrow" panose="020B0606020202030204" pitchFamily="34" charset="0"/>
            </a:endParaRPr>
          </a:p>
        </p:txBody>
      </p:sp>
      <p:sp>
        <p:nvSpPr>
          <p:cNvPr id="10245" name="Freeform 8"/>
          <p:cNvSpPr>
            <a:spLocks/>
          </p:cNvSpPr>
          <p:nvPr/>
        </p:nvSpPr>
        <p:spPr bwMode="auto">
          <a:xfrm rot="9851220" flipH="1" flipV="1">
            <a:off x="244475" y="1368425"/>
            <a:ext cx="779463" cy="3238500"/>
          </a:xfrm>
          <a:custGeom>
            <a:avLst/>
            <a:gdLst>
              <a:gd name="T0" fmla="*/ 2147483646 w 360"/>
              <a:gd name="T1" fmla="*/ 0 h 600"/>
              <a:gd name="T2" fmla="*/ 0 w 360"/>
              <a:gd name="T3" fmla="*/ 2147483646 h 600"/>
              <a:gd name="T4" fmla="*/ 0 60000 65536"/>
              <a:gd name="T5" fmla="*/ 0 60000 65536"/>
              <a:gd name="T6" fmla="*/ 0 w 360"/>
              <a:gd name="T7" fmla="*/ 0 h 600"/>
              <a:gd name="T8" fmla="*/ 360 w 360"/>
              <a:gd name="T9" fmla="*/ 600 h 600"/>
            </a:gdLst>
            <a:ahLst/>
            <a:cxnLst>
              <a:cxn ang="T4">
                <a:pos x="T0" y="T1"/>
              </a:cxn>
              <a:cxn ang="T5">
                <a:pos x="T2" y="T3"/>
              </a:cxn>
            </a:cxnLst>
            <a:rect l="T6" t="T7" r="T8" b="T9"/>
            <a:pathLst>
              <a:path w="360" h="600">
                <a:moveTo>
                  <a:pt x="360" y="0"/>
                </a:moveTo>
                <a:cubicBezTo>
                  <a:pt x="176" y="48"/>
                  <a:pt x="48" y="200"/>
                  <a:pt x="0" y="600"/>
                </a:cubicBezTo>
              </a:path>
            </a:pathLst>
          </a:custGeom>
          <a:noFill/>
          <a:ln w="38100">
            <a:solidFill>
              <a:schemeClr val="accent2"/>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en-GB"/>
          </a:p>
        </p:txBody>
      </p:sp>
      <p:pic>
        <p:nvPicPr>
          <p:cNvPr id="10246" name="Picture 1"/>
          <p:cNvPicPr>
            <a:picLocks noChangeAspect="1"/>
          </p:cNvPicPr>
          <p:nvPr/>
        </p:nvPicPr>
        <p:blipFill>
          <a:blip r:embed="rId3">
            <a:extLst>
              <a:ext uri="{28A0092B-C50C-407E-A947-70E740481C1C}">
                <a14:useLocalDpi xmlns:a14="http://schemas.microsoft.com/office/drawing/2010/main" val="0"/>
              </a:ext>
            </a:extLst>
          </a:blip>
          <a:srcRect l="26756" t="23422" r="38985" b="35236"/>
          <a:stretch>
            <a:fillRect/>
          </a:stretch>
        </p:blipFill>
        <p:spPr bwMode="auto">
          <a:xfrm>
            <a:off x="1487488" y="1949450"/>
            <a:ext cx="312102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Freeform 8"/>
          <p:cNvSpPr>
            <a:spLocks/>
          </p:cNvSpPr>
          <p:nvPr/>
        </p:nvSpPr>
        <p:spPr bwMode="auto">
          <a:xfrm rot="-5762127">
            <a:off x="1228725" y="1868488"/>
            <a:ext cx="223837" cy="331788"/>
          </a:xfrm>
          <a:custGeom>
            <a:avLst/>
            <a:gdLst>
              <a:gd name="T0" fmla="*/ 2147483646 w 360"/>
              <a:gd name="T1" fmla="*/ 0 h 600"/>
              <a:gd name="T2" fmla="*/ 0 w 360"/>
              <a:gd name="T3" fmla="*/ 2147483646 h 600"/>
              <a:gd name="T4" fmla="*/ 0 60000 65536"/>
              <a:gd name="T5" fmla="*/ 0 60000 65536"/>
              <a:gd name="T6" fmla="*/ 0 w 360"/>
              <a:gd name="T7" fmla="*/ 0 h 600"/>
              <a:gd name="T8" fmla="*/ 360 w 360"/>
              <a:gd name="T9" fmla="*/ 600 h 600"/>
            </a:gdLst>
            <a:ahLst/>
            <a:cxnLst>
              <a:cxn ang="T4">
                <a:pos x="T0" y="T1"/>
              </a:cxn>
              <a:cxn ang="T5">
                <a:pos x="T2" y="T3"/>
              </a:cxn>
            </a:cxnLst>
            <a:rect l="T6" t="T7" r="T8" b="T9"/>
            <a:pathLst>
              <a:path w="360" h="600">
                <a:moveTo>
                  <a:pt x="360" y="0"/>
                </a:moveTo>
                <a:cubicBezTo>
                  <a:pt x="176" y="48"/>
                  <a:pt x="48" y="200"/>
                  <a:pt x="0" y="600"/>
                </a:cubicBezTo>
              </a:path>
            </a:pathLst>
          </a:custGeom>
          <a:noFill/>
          <a:ln w="38100">
            <a:solidFill>
              <a:schemeClr val="accent2"/>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Eco-footprint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6329" t="19414" r="7742" b="6113"/>
          <a:stretch>
            <a:fillRect/>
          </a:stretch>
        </p:blipFill>
        <p:spPr>
          <a:xfrm>
            <a:off x="323850" y="4086225"/>
            <a:ext cx="4392613" cy="2305050"/>
          </a:xfrm>
        </p:spPr>
      </p:pic>
      <p:sp>
        <p:nvSpPr>
          <p:cNvPr id="11267" name="Rectangle 9"/>
          <p:cNvSpPr>
            <a:spLocks noChangeArrowheads="1"/>
          </p:cNvSpPr>
          <p:nvPr/>
        </p:nvSpPr>
        <p:spPr bwMode="auto">
          <a:xfrm>
            <a:off x="5435600" y="6524625"/>
            <a:ext cx="35988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AU" sz="700" b="1" i="0">
                <a:solidFill>
                  <a:schemeClr val="bg1"/>
                </a:solidFill>
              </a:rPr>
              <a:t>http://www.footprintnetwork.org/en/index.php/GFN/page/calculators/</a:t>
            </a:r>
          </a:p>
        </p:txBody>
      </p:sp>
      <p:sp>
        <p:nvSpPr>
          <p:cNvPr id="11268" name="Rectangle 40"/>
          <p:cNvSpPr>
            <a:spLocks noChangeArrowheads="1"/>
          </p:cNvSpPr>
          <p:nvPr/>
        </p:nvSpPr>
        <p:spPr bwMode="auto">
          <a:xfrm>
            <a:off x="395288" y="333375"/>
            <a:ext cx="432117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400" b="1" i="0">
                <a:solidFill>
                  <a:schemeClr val="tx2"/>
                </a:solidFill>
                <a:latin typeface="Arial Narrow" panose="020B0606020202030204" pitchFamily="34" charset="0"/>
              </a:rPr>
              <a:t>Ecological footprint interface</a:t>
            </a:r>
          </a:p>
          <a:p>
            <a:pPr eaLnBrk="1" hangingPunct="1">
              <a:spcBef>
                <a:spcPct val="0"/>
              </a:spcBef>
              <a:buFontTx/>
              <a:buNone/>
            </a:pPr>
            <a:r>
              <a:rPr lang="en-AU" sz="2000">
                <a:solidFill>
                  <a:schemeClr val="tx2"/>
                </a:solidFill>
                <a:latin typeface="Arial Narrow" panose="020B0606020202030204" pitchFamily="34" charset="0"/>
              </a:rPr>
              <a:t>(appropriated carrying capacity)</a:t>
            </a:r>
          </a:p>
          <a:p>
            <a:pPr eaLnBrk="1" hangingPunct="1">
              <a:spcBef>
                <a:spcPct val="0"/>
              </a:spcBef>
              <a:buFontTx/>
              <a:buNone/>
            </a:pPr>
            <a:r>
              <a:rPr lang="en-AU" sz="2000" i="0">
                <a:solidFill>
                  <a:schemeClr val="tx2"/>
                </a:solidFill>
                <a:latin typeface="Arial Narrow" panose="020B0606020202030204" pitchFamily="34" charset="0"/>
              </a:rPr>
              <a:t>- Input: local consumption choices</a:t>
            </a:r>
          </a:p>
          <a:p>
            <a:pPr eaLnBrk="1" hangingPunct="1">
              <a:spcBef>
                <a:spcPct val="0"/>
              </a:spcBef>
              <a:buFontTx/>
              <a:buNone/>
            </a:pPr>
            <a:r>
              <a:rPr lang="en-AU" sz="2000" i="0">
                <a:solidFill>
                  <a:schemeClr val="tx2"/>
                </a:solidFill>
                <a:latin typeface="Arial Narrow" panose="020B0606020202030204" pitchFamily="34" charset="0"/>
              </a:rPr>
              <a:t>            global production</a:t>
            </a:r>
          </a:p>
          <a:p>
            <a:pPr eaLnBrk="1" hangingPunct="1">
              <a:spcBef>
                <a:spcPct val="0"/>
              </a:spcBef>
              <a:buFontTx/>
              <a:buNone/>
            </a:pPr>
            <a:r>
              <a:rPr lang="en-AU" sz="2000" i="0">
                <a:solidFill>
                  <a:schemeClr val="tx2"/>
                </a:solidFill>
                <a:latin typeface="Arial Narrow" panose="020B0606020202030204" pitchFamily="34" charset="0"/>
              </a:rPr>
              <a:t>- Output: land usage (global hectares)</a:t>
            </a:r>
          </a:p>
          <a:p>
            <a:pPr eaLnBrk="1" hangingPunct="1">
              <a:spcBef>
                <a:spcPct val="0"/>
              </a:spcBef>
              <a:buFontTx/>
              <a:buNone/>
            </a:pPr>
            <a:endParaRPr lang="en-AU" sz="1400" i="0">
              <a:solidFill>
                <a:schemeClr val="tx2"/>
              </a:solidFill>
              <a:latin typeface="Arial Narrow" panose="020B0606020202030204" pitchFamily="34" charset="0"/>
            </a:endParaRPr>
          </a:p>
        </p:txBody>
      </p:sp>
      <p:sp>
        <p:nvSpPr>
          <p:cNvPr id="11269" name="Freeform 8"/>
          <p:cNvSpPr>
            <a:spLocks/>
          </p:cNvSpPr>
          <p:nvPr/>
        </p:nvSpPr>
        <p:spPr bwMode="auto">
          <a:xfrm rot="9851220" flipH="1" flipV="1">
            <a:off x="244475" y="1368425"/>
            <a:ext cx="779463" cy="3238500"/>
          </a:xfrm>
          <a:custGeom>
            <a:avLst/>
            <a:gdLst>
              <a:gd name="T0" fmla="*/ 2147483646 w 360"/>
              <a:gd name="T1" fmla="*/ 0 h 600"/>
              <a:gd name="T2" fmla="*/ 0 w 360"/>
              <a:gd name="T3" fmla="*/ 2147483646 h 600"/>
              <a:gd name="T4" fmla="*/ 0 60000 65536"/>
              <a:gd name="T5" fmla="*/ 0 60000 65536"/>
              <a:gd name="T6" fmla="*/ 0 w 360"/>
              <a:gd name="T7" fmla="*/ 0 h 600"/>
              <a:gd name="T8" fmla="*/ 360 w 360"/>
              <a:gd name="T9" fmla="*/ 600 h 600"/>
            </a:gdLst>
            <a:ahLst/>
            <a:cxnLst>
              <a:cxn ang="T4">
                <a:pos x="T0" y="T1"/>
              </a:cxn>
              <a:cxn ang="T5">
                <a:pos x="T2" y="T3"/>
              </a:cxn>
            </a:cxnLst>
            <a:rect l="T6" t="T7" r="T8" b="T9"/>
            <a:pathLst>
              <a:path w="360" h="600">
                <a:moveTo>
                  <a:pt x="360" y="0"/>
                </a:moveTo>
                <a:cubicBezTo>
                  <a:pt x="176" y="48"/>
                  <a:pt x="48" y="200"/>
                  <a:pt x="0" y="600"/>
                </a:cubicBezTo>
              </a:path>
            </a:pathLst>
          </a:custGeom>
          <a:noFill/>
          <a:ln w="38100">
            <a:solidFill>
              <a:schemeClr val="accent2"/>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en-GB"/>
          </a:p>
        </p:txBody>
      </p:sp>
      <p:pic>
        <p:nvPicPr>
          <p:cNvPr id="11270" name="Picture 1"/>
          <p:cNvPicPr>
            <a:picLocks noChangeAspect="1"/>
          </p:cNvPicPr>
          <p:nvPr/>
        </p:nvPicPr>
        <p:blipFill>
          <a:blip r:embed="rId3">
            <a:extLst>
              <a:ext uri="{28A0092B-C50C-407E-A947-70E740481C1C}">
                <a14:useLocalDpi xmlns:a14="http://schemas.microsoft.com/office/drawing/2010/main" val="0"/>
              </a:ext>
            </a:extLst>
          </a:blip>
          <a:srcRect l="26756" t="23422" r="38985" b="35236"/>
          <a:stretch>
            <a:fillRect/>
          </a:stretch>
        </p:blipFill>
        <p:spPr bwMode="auto">
          <a:xfrm>
            <a:off x="1487488" y="1949450"/>
            <a:ext cx="312102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Freeform 8"/>
          <p:cNvSpPr>
            <a:spLocks/>
          </p:cNvSpPr>
          <p:nvPr/>
        </p:nvSpPr>
        <p:spPr bwMode="auto">
          <a:xfrm rot="-5762127">
            <a:off x="1228725" y="1868488"/>
            <a:ext cx="223837" cy="331788"/>
          </a:xfrm>
          <a:custGeom>
            <a:avLst/>
            <a:gdLst>
              <a:gd name="T0" fmla="*/ 2147483646 w 360"/>
              <a:gd name="T1" fmla="*/ 0 h 600"/>
              <a:gd name="T2" fmla="*/ 0 w 360"/>
              <a:gd name="T3" fmla="*/ 2147483646 h 600"/>
              <a:gd name="T4" fmla="*/ 0 60000 65536"/>
              <a:gd name="T5" fmla="*/ 0 60000 65536"/>
              <a:gd name="T6" fmla="*/ 0 w 360"/>
              <a:gd name="T7" fmla="*/ 0 h 600"/>
              <a:gd name="T8" fmla="*/ 360 w 360"/>
              <a:gd name="T9" fmla="*/ 600 h 600"/>
            </a:gdLst>
            <a:ahLst/>
            <a:cxnLst>
              <a:cxn ang="T4">
                <a:pos x="T0" y="T1"/>
              </a:cxn>
              <a:cxn ang="T5">
                <a:pos x="T2" y="T3"/>
              </a:cxn>
            </a:cxnLst>
            <a:rect l="T6" t="T7" r="T8" b="T9"/>
            <a:pathLst>
              <a:path w="360" h="600">
                <a:moveTo>
                  <a:pt x="360" y="0"/>
                </a:moveTo>
                <a:cubicBezTo>
                  <a:pt x="176" y="48"/>
                  <a:pt x="48" y="200"/>
                  <a:pt x="0" y="600"/>
                </a:cubicBezTo>
              </a:path>
            </a:pathLst>
          </a:custGeom>
          <a:noFill/>
          <a:ln w="38100">
            <a:solidFill>
              <a:schemeClr val="accent2"/>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272" name="Rectangle 40"/>
          <p:cNvSpPr>
            <a:spLocks noChangeArrowheads="1"/>
          </p:cNvSpPr>
          <p:nvPr/>
        </p:nvSpPr>
        <p:spPr bwMode="auto">
          <a:xfrm>
            <a:off x="4932363" y="333375"/>
            <a:ext cx="41021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400" b="1" i="0">
                <a:solidFill>
                  <a:schemeClr val="tx2"/>
                </a:solidFill>
                <a:latin typeface="Arial Narrow" panose="020B0606020202030204" pitchFamily="34" charset="0"/>
              </a:rPr>
              <a:t>Carrying capacity interface</a:t>
            </a:r>
          </a:p>
          <a:p>
            <a:pPr eaLnBrk="1" hangingPunct="1">
              <a:spcBef>
                <a:spcPct val="0"/>
              </a:spcBef>
              <a:buFontTx/>
              <a:buNone/>
            </a:pPr>
            <a:r>
              <a:rPr lang="en-AU" sz="2000" i="0">
                <a:solidFill>
                  <a:schemeClr val="tx2"/>
                </a:solidFill>
                <a:latin typeface="Arial Narrow" panose="020B0606020202030204" pitchFamily="34" charset="0"/>
              </a:rPr>
              <a:t>- Input: local consumption choices</a:t>
            </a:r>
          </a:p>
          <a:p>
            <a:pPr eaLnBrk="1" hangingPunct="1">
              <a:spcBef>
                <a:spcPct val="0"/>
              </a:spcBef>
              <a:buFontTx/>
              <a:buNone/>
            </a:pPr>
            <a:r>
              <a:rPr lang="en-AU" sz="2000" i="0">
                <a:solidFill>
                  <a:schemeClr val="tx2"/>
                </a:solidFill>
                <a:latin typeface="Arial Narrow" panose="020B0606020202030204" pitchFamily="34" charset="0"/>
              </a:rPr>
              <a:t>            local production</a:t>
            </a:r>
          </a:p>
          <a:p>
            <a:pPr eaLnBrk="1" hangingPunct="1">
              <a:spcBef>
                <a:spcPct val="0"/>
              </a:spcBef>
              <a:buFontTx/>
              <a:buNone/>
            </a:pPr>
            <a:r>
              <a:rPr lang="en-AU" sz="2000" i="0">
                <a:solidFill>
                  <a:schemeClr val="tx2"/>
                </a:solidFill>
                <a:latin typeface="Arial Narrow" panose="020B0606020202030204" pitchFamily="34" charset="0"/>
              </a:rPr>
              <a:t>- Output: population &amp; land usage</a:t>
            </a:r>
          </a:p>
        </p:txBody>
      </p:sp>
      <p:pic>
        <p:nvPicPr>
          <p:cNvPr id="11273" name="Picture 2" descr="Dash-shortterm"/>
          <p:cNvPicPr>
            <a:picLocks noChangeAspect="1" noChangeArrowheads="1"/>
          </p:cNvPicPr>
          <p:nvPr/>
        </p:nvPicPr>
        <p:blipFill>
          <a:blip r:embed="rId4">
            <a:extLst>
              <a:ext uri="{28A0092B-C50C-407E-A947-70E740481C1C}">
                <a14:useLocalDpi xmlns:a14="http://schemas.microsoft.com/office/drawing/2010/main" val="0"/>
              </a:ext>
            </a:extLst>
          </a:blip>
          <a:srcRect t="2954" b="1357"/>
          <a:stretch>
            <a:fillRect/>
          </a:stretch>
        </p:blipFill>
        <p:spPr bwMode="auto">
          <a:xfrm>
            <a:off x="5080000" y="2455863"/>
            <a:ext cx="378777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Freeform 8"/>
          <p:cNvSpPr>
            <a:spLocks/>
          </p:cNvSpPr>
          <p:nvPr/>
        </p:nvSpPr>
        <p:spPr bwMode="auto">
          <a:xfrm rot="9230974" flipH="1" flipV="1">
            <a:off x="4672013" y="1049338"/>
            <a:ext cx="1089025" cy="2705100"/>
          </a:xfrm>
          <a:custGeom>
            <a:avLst/>
            <a:gdLst>
              <a:gd name="T0" fmla="*/ 2147483646 w 360"/>
              <a:gd name="T1" fmla="*/ 0 h 600"/>
              <a:gd name="T2" fmla="*/ 0 w 360"/>
              <a:gd name="T3" fmla="*/ 2147483646 h 600"/>
              <a:gd name="T4" fmla="*/ 0 60000 65536"/>
              <a:gd name="T5" fmla="*/ 0 60000 65536"/>
              <a:gd name="T6" fmla="*/ 0 w 360"/>
              <a:gd name="T7" fmla="*/ 0 h 600"/>
              <a:gd name="T8" fmla="*/ 360 w 360"/>
              <a:gd name="T9" fmla="*/ 600 h 600"/>
            </a:gdLst>
            <a:ahLst/>
            <a:cxnLst>
              <a:cxn ang="T4">
                <a:pos x="T0" y="T1"/>
              </a:cxn>
              <a:cxn ang="T5">
                <a:pos x="T2" y="T3"/>
              </a:cxn>
            </a:cxnLst>
            <a:rect l="T6" t="T7" r="T8" b="T9"/>
            <a:pathLst>
              <a:path w="360" h="600">
                <a:moveTo>
                  <a:pt x="360" y="0"/>
                </a:moveTo>
                <a:cubicBezTo>
                  <a:pt x="176" y="48"/>
                  <a:pt x="48" y="200"/>
                  <a:pt x="0" y="600"/>
                </a:cubicBezTo>
              </a:path>
            </a:pathLst>
          </a:custGeom>
          <a:noFill/>
          <a:ln w="38100">
            <a:solidFill>
              <a:schemeClr val="accent2"/>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275" name="Freeform 8"/>
          <p:cNvSpPr>
            <a:spLocks/>
          </p:cNvSpPr>
          <p:nvPr/>
        </p:nvSpPr>
        <p:spPr bwMode="auto">
          <a:xfrm rot="-5762127">
            <a:off x="5172869" y="2124869"/>
            <a:ext cx="1590675" cy="503237"/>
          </a:xfrm>
          <a:custGeom>
            <a:avLst/>
            <a:gdLst>
              <a:gd name="T0" fmla="*/ 2147483646 w 360"/>
              <a:gd name="T1" fmla="*/ 0 h 600"/>
              <a:gd name="T2" fmla="*/ 0 w 360"/>
              <a:gd name="T3" fmla="*/ 2147483646 h 600"/>
              <a:gd name="T4" fmla="*/ 0 60000 65536"/>
              <a:gd name="T5" fmla="*/ 0 60000 65536"/>
              <a:gd name="T6" fmla="*/ 0 w 360"/>
              <a:gd name="T7" fmla="*/ 0 h 600"/>
              <a:gd name="T8" fmla="*/ 360 w 360"/>
              <a:gd name="T9" fmla="*/ 600 h 600"/>
            </a:gdLst>
            <a:ahLst/>
            <a:cxnLst>
              <a:cxn ang="T4">
                <a:pos x="T0" y="T1"/>
              </a:cxn>
              <a:cxn ang="T5">
                <a:pos x="T2" y="T3"/>
              </a:cxn>
            </a:cxnLst>
            <a:rect l="T6" t="T7" r="T8" b="T9"/>
            <a:pathLst>
              <a:path w="360" h="600">
                <a:moveTo>
                  <a:pt x="360" y="0"/>
                </a:moveTo>
                <a:cubicBezTo>
                  <a:pt x="176" y="48"/>
                  <a:pt x="48" y="200"/>
                  <a:pt x="0" y="600"/>
                </a:cubicBezTo>
              </a:path>
            </a:pathLst>
          </a:custGeom>
          <a:noFill/>
          <a:ln w="38100">
            <a:solidFill>
              <a:schemeClr val="accent2"/>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Eco-footprint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6329" t="19414" r="7742" b="6113"/>
          <a:stretch>
            <a:fillRect/>
          </a:stretch>
        </p:blipFill>
        <p:spPr>
          <a:xfrm>
            <a:off x="323850" y="4086225"/>
            <a:ext cx="4392613" cy="2305050"/>
          </a:xfrm>
        </p:spPr>
      </p:pic>
      <p:sp>
        <p:nvSpPr>
          <p:cNvPr id="12291" name="Rectangle 9"/>
          <p:cNvSpPr>
            <a:spLocks noChangeArrowheads="1"/>
          </p:cNvSpPr>
          <p:nvPr/>
        </p:nvSpPr>
        <p:spPr bwMode="auto">
          <a:xfrm>
            <a:off x="5435600" y="6524625"/>
            <a:ext cx="35988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AU" sz="700" b="1" i="0">
                <a:solidFill>
                  <a:schemeClr val="bg1"/>
                </a:solidFill>
              </a:rPr>
              <a:t>http://www.footprintnetwork.org/en/index.php/GFN/page/calculators/</a:t>
            </a:r>
          </a:p>
        </p:txBody>
      </p:sp>
      <p:sp>
        <p:nvSpPr>
          <p:cNvPr id="12292" name="Rectangle 40"/>
          <p:cNvSpPr>
            <a:spLocks noChangeArrowheads="1"/>
          </p:cNvSpPr>
          <p:nvPr/>
        </p:nvSpPr>
        <p:spPr bwMode="auto">
          <a:xfrm>
            <a:off x="395288" y="333375"/>
            <a:ext cx="432117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400" b="1" i="0">
                <a:solidFill>
                  <a:schemeClr val="tx2"/>
                </a:solidFill>
                <a:latin typeface="Arial Narrow" panose="020B0606020202030204" pitchFamily="34" charset="0"/>
              </a:rPr>
              <a:t>Ecological footprint interface</a:t>
            </a:r>
          </a:p>
          <a:p>
            <a:pPr eaLnBrk="1" hangingPunct="1">
              <a:spcBef>
                <a:spcPct val="0"/>
              </a:spcBef>
              <a:buFontTx/>
              <a:buNone/>
            </a:pPr>
            <a:r>
              <a:rPr lang="en-AU" sz="2000">
                <a:solidFill>
                  <a:schemeClr val="tx2"/>
                </a:solidFill>
                <a:latin typeface="Arial Narrow" panose="020B0606020202030204" pitchFamily="34" charset="0"/>
              </a:rPr>
              <a:t>(appropriated carrying capacity)</a:t>
            </a:r>
          </a:p>
          <a:p>
            <a:pPr eaLnBrk="1" hangingPunct="1">
              <a:spcBef>
                <a:spcPct val="0"/>
              </a:spcBef>
              <a:buFontTx/>
              <a:buNone/>
            </a:pPr>
            <a:r>
              <a:rPr lang="en-AU" sz="2000" i="0">
                <a:solidFill>
                  <a:schemeClr val="tx2"/>
                </a:solidFill>
                <a:latin typeface="Arial Narrow" panose="020B0606020202030204" pitchFamily="34" charset="0"/>
              </a:rPr>
              <a:t>- Input: local consumption choices</a:t>
            </a:r>
          </a:p>
          <a:p>
            <a:pPr eaLnBrk="1" hangingPunct="1">
              <a:spcBef>
                <a:spcPct val="0"/>
              </a:spcBef>
              <a:buFontTx/>
              <a:buNone/>
            </a:pPr>
            <a:r>
              <a:rPr lang="en-AU" sz="2000" i="0">
                <a:solidFill>
                  <a:schemeClr val="tx2"/>
                </a:solidFill>
                <a:latin typeface="Arial Narrow" panose="020B0606020202030204" pitchFamily="34" charset="0"/>
              </a:rPr>
              <a:t>            global production</a:t>
            </a:r>
          </a:p>
          <a:p>
            <a:pPr eaLnBrk="1" hangingPunct="1">
              <a:spcBef>
                <a:spcPct val="0"/>
              </a:spcBef>
              <a:buFontTx/>
              <a:buNone/>
            </a:pPr>
            <a:r>
              <a:rPr lang="en-AU" sz="2000" i="0">
                <a:solidFill>
                  <a:schemeClr val="tx2"/>
                </a:solidFill>
                <a:latin typeface="Arial Narrow" panose="020B0606020202030204" pitchFamily="34" charset="0"/>
              </a:rPr>
              <a:t>- Output: land usage (global hectares)</a:t>
            </a:r>
          </a:p>
          <a:p>
            <a:pPr eaLnBrk="1" hangingPunct="1">
              <a:spcBef>
                <a:spcPct val="0"/>
              </a:spcBef>
              <a:buFontTx/>
              <a:buNone/>
            </a:pPr>
            <a:endParaRPr lang="en-AU" sz="1400" i="0">
              <a:solidFill>
                <a:schemeClr val="tx2"/>
              </a:solidFill>
              <a:latin typeface="Arial Narrow" panose="020B0606020202030204" pitchFamily="34" charset="0"/>
            </a:endParaRPr>
          </a:p>
        </p:txBody>
      </p:sp>
      <p:pic>
        <p:nvPicPr>
          <p:cNvPr id="12293" name="Picture 1"/>
          <p:cNvPicPr>
            <a:picLocks noChangeAspect="1"/>
          </p:cNvPicPr>
          <p:nvPr/>
        </p:nvPicPr>
        <p:blipFill>
          <a:blip r:embed="rId3">
            <a:extLst>
              <a:ext uri="{28A0092B-C50C-407E-A947-70E740481C1C}">
                <a14:useLocalDpi xmlns:a14="http://schemas.microsoft.com/office/drawing/2010/main" val="0"/>
              </a:ext>
            </a:extLst>
          </a:blip>
          <a:srcRect l="26756" t="23422" r="38985" b="35236"/>
          <a:stretch>
            <a:fillRect/>
          </a:stretch>
        </p:blipFill>
        <p:spPr bwMode="auto">
          <a:xfrm>
            <a:off x="1487488" y="1949450"/>
            <a:ext cx="312102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40"/>
          <p:cNvSpPr>
            <a:spLocks noChangeArrowheads="1"/>
          </p:cNvSpPr>
          <p:nvPr/>
        </p:nvSpPr>
        <p:spPr bwMode="auto">
          <a:xfrm>
            <a:off x="4932363" y="333375"/>
            <a:ext cx="41021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400" b="1" i="0">
                <a:solidFill>
                  <a:schemeClr val="tx2"/>
                </a:solidFill>
                <a:latin typeface="Arial Narrow" panose="020B0606020202030204" pitchFamily="34" charset="0"/>
              </a:rPr>
              <a:t>Carrying capacity interface</a:t>
            </a:r>
          </a:p>
          <a:p>
            <a:pPr eaLnBrk="1" hangingPunct="1">
              <a:spcBef>
                <a:spcPct val="0"/>
              </a:spcBef>
              <a:buFontTx/>
              <a:buNone/>
            </a:pPr>
            <a:r>
              <a:rPr lang="en-AU" sz="2000" i="0">
                <a:solidFill>
                  <a:schemeClr val="tx2"/>
                </a:solidFill>
                <a:latin typeface="Arial Narrow" panose="020B0606020202030204" pitchFamily="34" charset="0"/>
              </a:rPr>
              <a:t>- Input: local consumption choices</a:t>
            </a:r>
          </a:p>
          <a:p>
            <a:pPr eaLnBrk="1" hangingPunct="1">
              <a:spcBef>
                <a:spcPct val="0"/>
              </a:spcBef>
              <a:buFontTx/>
              <a:buNone/>
            </a:pPr>
            <a:r>
              <a:rPr lang="en-AU" sz="2000" i="0">
                <a:solidFill>
                  <a:schemeClr val="tx2"/>
                </a:solidFill>
                <a:latin typeface="Arial Narrow" panose="020B0606020202030204" pitchFamily="34" charset="0"/>
              </a:rPr>
              <a:t>            local production</a:t>
            </a:r>
          </a:p>
          <a:p>
            <a:pPr eaLnBrk="1" hangingPunct="1">
              <a:spcBef>
                <a:spcPct val="0"/>
              </a:spcBef>
              <a:buFontTx/>
              <a:buNone/>
            </a:pPr>
            <a:r>
              <a:rPr lang="en-AU" sz="2000" i="0">
                <a:solidFill>
                  <a:schemeClr val="tx2"/>
                </a:solidFill>
                <a:latin typeface="Arial Narrow" panose="020B0606020202030204" pitchFamily="34" charset="0"/>
              </a:rPr>
              <a:t>- Output: population &amp; land usage</a:t>
            </a:r>
          </a:p>
        </p:txBody>
      </p:sp>
      <p:pic>
        <p:nvPicPr>
          <p:cNvPr id="12295" name="Picture 2" descr="Dash-shortterm"/>
          <p:cNvPicPr>
            <a:picLocks noChangeAspect="1" noChangeArrowheads="1"/>
          </p:cNvPicPr>
          <p:nvPr/>
        </p:nvPicPr>
        <p:blipFill>
          <a:blip r:embed="rId4">
            <a:extLst>
              <a:ext uri="{28A0092B-C50C-407E-A947-70E740481C1C}">
                <a14:useLocalDpi xmlns:a14="http://schemas.microsoft.com/office/drawing/2010/main" val="0"/>
              </a:ext>
            </a:extLst>
          </a:blip>
          <a:srcRect t="2954" b="1357"/>
          <a:stretch>
            <a:fillRect/>
          </a:stretch>
        </p:blipFill>
        <p:spPr bwMode="auto">
          <a:xfrm>
            <a:off x="5080000" y="2455863"/>
            <a:ext cx="378777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Oval 1"/>
          <p:cNvSpPr>
            <a:spLocks noChangeArrowheads="1"/>
          </p:cNvSpPr>
          <p:nvPr/>
        </p:nvSpPr>
        <p:spPr bwMode="auto">
          <a:xfrm>
            <a:off x="2005013" y="2455863"/>
            <a:ext cx="2422525" cy="541337"/>
          </a:xfrm>
          <a:prstGeom prst="ellipse">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i="1">
                <a:solidFill>
                  <a:schemeClr val="tx1"/>
                </a:solidFill>
                <a:latin typeface="Arial Narrow" panose="020B0606020202030204" pitchFamily="34" charset="0"/>
                <a:cs typeface="Arial" panose="020B0604020202020204" pitchFamily="34" charset="0"/>
              </a:defRPr>
            </a:lvl1pPr>
            <a:lvl2pPr marL="742950" indent="-285750">
              <a:defRPr sz="2000" i="1">
                <a:solidFill>
                  <a:schemeClr val="tx1"/>
                </a:solidFill>
                <a:latin typeface="Arial Narrow" panose="020B0606020202030204" pitchFamily="34" charset="0"/>
                <a:cs typeface="Arial" panose="020B0604020202020204" pitchFamily="34" charset="0"/>
              </a:defRPr>
            </a:lvl2pPr>
            <a:lvl3pPr marL="1143000" indent="-228600">
              <a:defRPr sz="2000" i="1">
                <a:solidFill>
                  <a:schemeClr val="tx1"/>
                </a:solidFill>
                <a:latin typeface="Arial Narrow" panose="020B0606020202030204" pitchFamily="34" charset="0"/>
                <a:cs typeface="Arial" panose="020B0604020202020204" pitchFamily="34" charset="0"/>
              </a:defRPr>
            </a:lvl3pPr>
            <a:lvl4pPr marL="1600200" indent="-228600">
              <a:defRPr sz="2000" i="1">
                <a:solidFill>
                  <a:schemeClr val="tx1"/>
                </a:solidFill>
                <a:latin typeface="Arial Narrow" panose="020B0606020202030204" pitchFamily="34" charset="0"/>
                <a:cs typeface="Arial" panose="020B0604020202020204" pitchFamily="34" charset="0"/>
              </a:defRPr>
            </a:lvl4pPr>
            <a:lvl5pPr marL="2057400" indent="-228600">
              <a:defRPr sz="2000" i="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2000" i="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2000" i="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2000" i="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2000" i="1">
                <a:solidFill>
                  <a:schemeClr val="tx1"/>
                </a:solidFill>
                <a:latin typeface="Arial Narrow" panose="020B0606020202030204" pitchFamily="34" charset="0"/>
                <a:cs typeface="Arial" panose="020B0604020202020204" pitchFamily="34" charset="0"/>
              </a:defRPr>
            </a:lvl9pPr>
          </a:lstStyle>
          <a:p>
            <a:pPr algn="ctr" eaLnBrk="1" hangingPunct="1"/>
            <a:endParaRPr lang="en-GB" sz="1800" i="0">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ash-shortterm"/>
          <p:cNvPicPr>
            <a:picLocks noGrp="1" noChangeAspect="1" noChangeArrowheads="1"/>
          </p:cNvPicPr>
          <p:nvPr>
            <p:ph/>
          </p:nvPr>
        </p:nvPicPr>
        <p:blipFill>
          <a:blip r:embed="rId2">
            <a:extLst>
              <a:ext uri="{28A0092B-C50C-407E-A947-70E740481C1C}">
                <a14:useLocalDpi xmlns:a14="http://schemas.microsoft.com/office/drawing/2010/main" val="0"/>
              </a:ext>
            </a:extLst>
          </a:blip>
          <a:srcRect t="2954" b="1357"/>
          <a:stretch>
            <a:fillRect/>
          </a:stretch>
        </p:blipFill>
        <p:spPr>
          <a:xfrm>
            <a:off x="0" y="228600"/>
            <a:ext cx="9144000" cy="5040313"/>
          </a:xfrm>
        </p:spPr>
      </p:pic>
      <p:sp>
        <p:nvSpPr>
          <p:cNvPr id="13315" name="Rectangle 3"/>
          <p:cNvSpPr>
            <a:spLocks noChangeArrowheads="1"/>
          </p:cNvSpPr>
          <p:nvPr/>
        </p:nvSpPr>
        <p:spPr bwMode="auto">
          <a:xfrm>
            <a:off x="7164388" y="5373688"/>
            <a:ext cx="1689100" cy="1322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000" b="1" i="0">
                <a:solidFill>
                  <a:schemeClr val="tx2"/>
                </a:solidFill>
                <a:latin typeface="Arial Narrow" panose="020B0606020202030204" pitchFamily="34" charset="0"/>
              </a:rPr>
              <a:t>INPUTS</a:t>
            </a:r>
          </a:p>
          <a:p>
            <a:pPr eaLnBrk="1" hangingPunct="1">
              <a:spcBef>
                <a:spcPct val="0"/>
              </a:spcBef>
            </a:pPr>
            <a:r>
              <a:rPr lang="en-AU" sz="2000" i="0">
                <a:solidFill>
                  <a:schemeClr val="tx2"/>
                </a:solidFill>
                <a:latin typeface="Arial Narrow" panose="020B0606020202030204" pitchFamily="34" charset="0"/>
              </a:rPr>
              <a:t> Basic needs</a:t>
            </a:r>
          </a:p>
          <a:p>
            <a:pPr eaLnBrk="1" hangingPunct="1">
              <a:spcBef>
                <a:spcPct val="0"/>
              </a:spcBef>
            </a:pPr>
            <a:r>
              <a:rPr lang="en-AU" sz="2000">
                <a:latin typeface="Arial Narrow" panose="020B0606020202030204" pitchFamily="34" charset="0"/>
              </a:rPr>
              <a:t> </a:t>
            </a:r>
            <a:r>
              <a:rPr lang="en-AU" sz="2000" i="0">
                <a:solidFill>
                  <a:schemeClr val="tx2"/>
                </a:solidFill>
                <a:latin typeface="Arial Narrow" panose="020B0606020202030204" pitchFamily="34" charset="0"/>
              </a:rPr>
              <a:t>Time-scales</a:t>
            </a:r>
          </a:p>
          <a:p>
            <a:pPr eaLnBrk="1" hangingPunct="1">
              <a:spcBef>
                <a:spcPct val="0"/>
              </a:spcBef>
            </a:pPr>
            <a:r>
              <a:rPr lang="en-AU" sz="2000">
                <a:latin typeface="Arial Narrow" panose="020B0606020202030204" pitchFamily="34" charset="0"/>
              </a:rPr>
              <a:t> </a:t>
            </a:r>
            <a:r>
              <a:rPr lang="en-AU" sz="2000" i="0">
                <a:solidFill>
                  <a:schemeClr val="tx2"/>
                </a:solidFill>
                <a:latin typeface="Arial Narrow" panose="020B0606020202030204" pitchFamily="34" charset="0"/>
              </a:rPr>
              <a:t>Space-scales</a:t>
            </a:r>
            <a:endParaRPr lang="en-AU" sz="2000" b="1" i="0">
              <a:solidFill>
                <a:schemeClr val="tx2"/>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ash-shortterm"/>
          <p:cNvPicPr>
            <a:picLocks noGrp="1" noChangeAspect="1" noChangeArrowheads="1"/>
          </p:cNvPicPr>
          <p:nvPr>
            <p:ph/>
          </p:nvPr>
        </p:nvPicPr>
        <p:blipFill>
          <a:blip r:embed="rId2">
            <a:extLst>
              <a:ext uri="{28A0092B-C50C-407E-A947-70E740481C1C}">
                <a14:useLocalDpi xmlns:a14="http://schemas.microsoft.com/office/drawing/2010/main" val="0"/>
              </a:ext>
            </a:extLst>
          </a:blip>
          <a:srcRect t="2954" b="1357"/>
          <a:stretch>
            <a:fillRect/>
          </a:stretch>
        </p:blipFill>
        <p:spPr>
          <a:xfrm>
            <a:off x="0" y="228600"/>
            <a:ext cx="9144000" cy="5040313"/>
          </a:xfrm>
        </p:spPr>
      </p:pic>
      <p:grpSp>
        <p:nvGrpSpPr>
          <p:cNvPr id="14339" name="Group 5"/>
          <p:cNvGrpSpPr>
            <a:grpSpLocks/>
          </p:cNvGrpSpPr>
          <p:nvPr/>
        </p:nvGrpSpPr>
        <p:grpSpPr bwMode="auto">
          <a:xfrm>
            <a:off x="755650" y="5029200"/>
            <a:ext cx="7397750" cy="2016125"/>
            <a:chOff x="-183" y="3521"/>
            <a:chExt cx="5739" cy="499"/>
          </a:xfrm>
        </p:grpSpPr>
        <p:sp>
          <p:nvSpPr>
            <p:cNvPr id="14343" name="Rectangle 6"/>
            <p:cNvSpPr>
              <a:spLocks noChangeArrowheads="1"/>
            </p:cNvSpPr>
            <p:nvPr/>
          </p:nvSpPr>
          <p:spPr bwMode="auto">
            <a:xfrm>
              <a:off x="295" y="3521"/>
              <a:ext cx="5261" cy="499"/>
            </a:xfrm>
            <a:prstGeom prst="rect">
              <a:avLst/>
            </a:prstGeom>
            <a:noFill/>
            <a:ln>
              <a:noFill/>
            </a:ln>
            <a:effectLst>
              <a:outerShdw dist="28398" dir="3806097"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sp>
          <p:nvSpPr>
            <p:cNvPr id="14344" name="Rectangle 7"/>
            <p:cNvSpPr>
              <a:spLocks noChangeArrowheads="1"/>
            </p:cNvSpPr>
            <p:nvPr/>
          </p:nvSpPr>
          <p:spPr bwMode="auto">
            <a:xfrm>
              <a:off x="-183" y="3521"/>
              <a:ext cx="5307"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100000"/>
                </a:spcBef>
                <a:spcAft>
                  <a:spcPct val="100000"/>
                </a:spcAft>
                <a:buFontTx/>
                <a:buNone/>
              </a:pPr>
              <a:r>
                <a:rPr lang="en-AU" sz="1400">
                  <a:solidFill>
                    <a:schemeClr val="accent2"/>
                  </a:solidFill>
                </a:rPr>
                <a:t/>
              </a:r>
              <a:br>
                <a:rPr lang="en-AU" sz="1400">
                  <a:solidFill>
                    <a:schemeClr val="accent2"/>
                  </a:solidFill>
                </a:rPr>
              </a:br>
              <a:r>
                <a:rPr lang="en-AU" sz="1400">
                  <a:solidFill>
                    <a:schemeClr val="accent2"/>
                  </a:solidFill>
                </a:rPr>
                <a:t>FOOD:  amount, meat-eggs, red meat, activity level, avoidable waste, recycling</a:t>
              </a:r>
              <a:br>
                <a:rPr lang="en-AU" sz="1400">
                  <a:solidFill>
                    <a:schemeClr val="accent2"/>
                  </a:solidFill>
                </a:rPr>
              </a:br>
              <a:r>
                <a:rPr lang="en-AU" sz="1400">
                  <a:solidFill>
                    <a:schemeClr val="accent2"/>
                  </a:solidFill>
                </a:rPr>
                <a:t>CLIMATE VARIABILITY, AGRICULTURE: organic farming, irrigation</a:t>
              </a:r>
              <a:br>
                <a:rPr lang="en-AU" sz="1400">
                  <a:solidFill>
                    <a:schemeClr val="accent2"/>
                  </a:solidFill>
                </a:rPr>
              </a:br>
              <a:r>
                <a:rPr lang="en-AU" sz="1400">
                  <a:solidFill>
                    <a:schemeClr val="accent2"/>
                  </a:solidFill>
                </a:rPr>
                <a:t>TEXTILES: amount, natural fibre, wool</a:t>
              </a:r>
              <a:br>
                <a:rPr lang="en-AU" sz="1400">
                  <a:solidFill>
                    <a:schemeClr val="accent2"/>
                  </a:solidFill>
                </a:rPr>
              </a:br>
              <a:r>
                <a:rPr lang="en-AU" sz="1400">
                  <a:solidFill>
                    <a:schemeClr val="accent2"/>
                  </a:solidFill>
                </a:rPr>
                <a:t>FUEL: liquid fuel, biofuel</a:t>
              </a:r>
              <a:br>
                <a:rPr lang="en-AU" sz="1400">
                  <a:solidFill>
                    <a:schemeClr val="accent2"/>
                  </a:solidFill>
                </a:rPr>
              </a:br>
              <a:r>
                <a:rPr lang="en-AU" sz="1400">
                  <a:solidFill>
                    <a:schemeClr val="accent2"/>
                  </a:solidFill>
                </a:rPr>
                <a:t>TIMBER, INFRASTRUCTURE, NATURE RESERVE</a:t>
              </a:r>
            </a:p>
          </p:txBody>
        </p:sp>
      </p:grpSp>
      <p:sp>
        <p:nvSpPr>
          <p:cNvPr id="14340" name="Freeform 8"/>
          <p:cNvSpPr>
            <a:spLocks/>
          </p:cNvSpPr>
          <p:nvPr/>
        </p:nvSpPr>
        <p:spPr bwMode="auto">
          <a:xfrm rot="634205" flipV="1">
            <a:off x="363538" y="4551363"/>
            <a:ext cx="571500" cy="1447800"/>
          </a:xfrm>
          <a:custGeom>
            <a:avLst/>
            <a:gdLst>
              <a:gd name="T0" fmla="*/ 2147483646 w 360"/>
              <a:gd name="T1" fmla="*/ 0 h 600"/>
              <a:gd name="T2" fmla="*/ 0 w 360"/>
              <a:gd name="T3" fmla="*/ 2147483646 h 600"/>
              <a:gd name="T4" fmla="*/ 0 60000 65536"/>
              <a:gd name="T5" fmla="*/ 0 60000 65536"/>
              <a:gd name="T6" fmla="*/ 0 w 360"/>
              <a:gd name="T7" fmla="*/ 0 h 600"/>
              <a:gd name="T8" fmla="*/ 360 w 360"/>
              <a:gd name="T9" fmla="*/ 600 h 600"/>
            </a:gdLst>
            <a:ahLst/>
            <a:cxnLst>
              <a:cxn ang="T4">
                <a:pos x="T0" y="T1"/>
              </a:cxn>
              <a:cxn ang="T5">
                <a:pos x="T2" y="T3"/>
              </a:cxn>
            </a:cxnLst>
            <a:rect l="T6" t="T7" r="T8" b="T9"/>
            <a:pathLst>
              <a:path w="360" h="600">
                <a:moveTo>
                  <a:pt x="360" y="0"/>
                </a:moveTo>
                <a:cubicBezTo>
                  <a:pt x="176" y="48"/>
                  <a:pt x="48" y="200"/>
                  <a:pt x="0" y="600"/>
                </a:cubicBezTo>
              </a:path>
            </a:pathLst>
          </a:custGeom>
          <a:noFill/>
          <a:ln w="38100">
            <a:solidFill>
              <a:schemeClr val="accent2"/>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41" name="Oval 9"/>
          <p:cNvSpPr>
            <a:spLocks noChangeArrowheads="1"/>
          </p:cNvSpPr>
          <p:nvPr/>
        </p:nvSpPr>
        <p:spPr bwMode="auto">
          <a:xfrm>
            <a:off x="0" y="3279775"/>
            <a:ext cx="9144000" cy="1655763"/>
          </a:xfrm>
          <a:prstGeom prst="ellipse">
            <a:avLst/>
          </a:prstGeom>
          <a:noFill/>
          <a:ln w="57150">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sz="2000">
              <a:latin typeface="Arial Narrow" panose="020B0606020202030204" pitchFamily="34" charset="0"/>
            </a:endParaRPr>
          </a:p>
        </p:txBody>
      </p:sp>
      <p:sp>
        <p:nvSpPr>
          <p:cNvPr id="14342" name="Rectangle 3"/>
          <p:cNvSpPr>
            <a:spLocks noChangeArrowheads="1"/>
          </p:cNvSpPr>
          <p:nvPr/>
        </p:nvSpPr>
        <p:spPr bwMode="auto">
          <a:xfrm>
            <a:off x="7164388" y="5373688"/>
            <a:ext cx="1689100" cy="1322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000" b="1" i="0">
                <a:solidFill>
                  <a:schemeClr val="tx2"/>
                </a:solidFill>
                <a:latin typeface="Arial Narrow" panose="020B0606020202030204" pitchFamily="34" charset="0"/>
              </a:rPr>
              <a:t>INPUTS</a:t>
            </a:r>
          </a:p>
          <a:p>
            <a:pPr eaLnBrk="1" hangingPunct="1">
              <a:spcBef>
                <a:spcPct val="0"/>
              </a:spcBef>
            </a:pPr>
            <a:r>
              <a:rPr lang="en-AU" sz="2000" i="0">
                <a:solidFill>
                  <a:schemeClr val="tx2"/>
                </a:solidFill>
                <a:latin typeface="Arial Narrow" panose="020B0606020202030204" pitchFamily="34" charset="0"/>
              </a:rPr>
              <a:t> </a:t>
            </a:r>
            <a:r>
              <a:rPr lang="en-AU" sz="2000" b="1" i="0">
                <a:solidFill>
                  <a:schemeClr val="tx2"/>
                </a:solidFill>
                <a:latin typeface="Arial Narrow" panose="020B0606020202030204" pitchFamily="34" charset="0"/>
              </a:rPr>
              <a:t>Basic needs</a:t>
            </a:r>
          </a:p>
          <a:p>
            <a:pPr eaLnBrk="1" hangingPunct="1">
              <a:spcBef>
                <a:spcPct val="0"/>
              </a:spcBef>
            </a:pPr>
            <a:r>
              <a:rPr lang="en-AU" sz="2000">
                <a:solidFill>
                  <a:schemeClr val="bg2"/>
                </a:solidFill>
                <a:latin typeface="Arial Narrow" panose="020B0606020202030204" pitchFamily="34" charset="0"/>
              </a:rPr>
              <a:t> </a:t>
            </a:r>
            <a:r>
              <a:rPr lang="en-AU" sz="2000" i="0">
                <a:solidFill>
                  <a:schemeClr val="bg2"/>
                </a:solidFill>
                <a:latin typeface="Arial Narrow" panose="020B0606020202030204" pitchFamily="34" charset="0"/>
              </a:rPr>
              <a:t>Time-scales</a:t>
            </a:r>
          </a:p>
          <a:p>
            <a:pPr eaLnBrk="1" hangingPunct="1">
              <a:spcBef>
                <a:spcPct val="0"/>
              </a:spcBef>
            </a:pPr>
            <a:r>
              <a:rPr lang="en-AU" sz="2000">
                <a:solidFill>
                  <a:schemeClr val="bg2"/>
                </a:solidFill>
                <a:latin typeface="Arial Narrow" panose="020B0606020202030204" pitchFamily="34" charset="0"/>
              </a:rPr>
              <a:t> </a:t>
            </a:r>
            <a:r>
              <a:rPr lang="en-AU" sz="2000" i="0">
                <a:solidFill>
                  <a:schemeClr val="bg2"/>
                </a:solidFill>
                <a:latin typeface="Arial Narrow" panose="020B0606020202030204" pitchFamily="34" charset="0"/>
              </a:rPr>
              <a:t>Space-scales</a:t>
            </a:r>
            <a:endParaRPr lang="en-AU" sz="2000" b="1" i="0">
              <a:solidFill>
                <a:schemeClr val="bg2"/>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ash-shortterm"/>
          <p:cNvPicPr>
            <a:picLocks noGrp="1" noChangeArrowheads="1"/>
          </p:cNvPicPr>
          <p:nvPr>
            <p:ph sz="half" idx="1"/>
          </p:nvPr>
        </p:nvPicPr>
        <p:blipFill>
          <a:blip r:embed="rId2">
            <a:extLst>
              <a:ext uri="{28A0092B-C50C-407E-A947-70E740481C1C}">
                <a14:useLocalDpi xmlns:a14="http://schemas.microsoft.com/office/drawing/2010/main" val="0"/>
              </a:ext>
            </a:extLst>
          </a:blip>
          <a:srcRect t="2945" b="1352"/>
          <a:stretch>
            <a:fillRect/>
          </a:stretch>
        </p:blipFill>
        <p:spPr>
          <a:xfrm>
            <a:off x="6350" y="228600"/>
            <a:ext cx="9137650" cy="5056188"/>
          </a:xfrm>
        </p:spPr>
      </p:pic>
      <p:sp>
        <p:nvSpPr>
          <p:cNvPr id="15363" name="Rectangle 7"/>
          <p:cNvSpPr>
            <a:spLocks noChangeArrowheads="1"/>
          </p:cNvSpPr>
          <p:nvPr/>
        </p:nvSpPr>
        <p:spPr bwMode="auto">
          <a:xfrm>
            <a:off x="6011863" y="765175"/>
            <a:ext cx="24479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2400">
              <a:solidFill>
                <a:srgbClr val="FF9900"/>
              </a:solidFill>
              <a:latin typeface="Arial Narrow" panose="020B0606020202030204" pitchFamily="34" charset="0"/>
            </a:endParaRPr>
          </a:p>
        </p:txBody>
      </p:sp>
      <p:sp>
        <p:nvSpPr>
          <p:cNvPr id="15364" name="Rectangle 8"/>
          <p:cNvSpPr>
            <a:spLocks noChangeArrowheads="1"/>
          </p:cNvSpPr>
          <p:nvPr/>
        </p:nvSpPr>
        <p:spPr bwMode="auto">
          <a:xfrm>
            <a:off x="3581400" y="5715000"/>
            <a:ext cx="23034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1800">
                <a:solidFill>
                  <a:schemeClr val="accent2"/>
                </a:solidFill>
              </a:rPr>
              <a:t>Short-term defaults</a:t>
            </a:r>
          </a:p>
        </p:txBody>
      </p:sp>
      <p:sp>
        <p:nvSpPr>
          <p:cNvPr id="15365" name="Freeform 10"/>
          <p:cNvSpPr>
            <a:spLocks/>
          </p:cNvSpPr>
          <p:nvPr/>
        </p:nvSpPr>
        <p:spPr bwMode="auto">
          <a:xfrm flipV="1">
            <a:off x="1981200" y="3048000"/>
            <a:ext cx="1600200" cy="2895600"/>
          </a:xfrm>
          <a:custGeom>
            <a:avLst/>
            <a:gdLst>
              <a:gd name="T0" fmla="*/ 2147483646 w 2211"/>
              <a:gd name="T1" fmla="*/ 0 h 2187"/>
              <a:gd name="T2" fmla="*/ 0 w 2211"/>
              <a:gd name="T3" fmla="*/ 2147483646 h 2187"/>
              <a:gd name="T4" fmla="*/ 0 60000 65536"/>
              <a:gd name="T5" fmla="*/ 0 60000 65536"/>
              <a:gd name="T6" fmla="*/ 0 w 2211"/>
              <a:gd name="T7" fmla="*/ 0 h 2187"/>
              <a:gd name="T8" fmla="*/ 2211 w 2211"/>
              <a:gd name="T9" fmla="*/ 2187 h 2187"/>
            </a:gdLst>
            <a:ahLst/>
            <a:cxnLst>
              <a:cxn ang="T4">
                <a:pos x="T0" y="T1"/>
              </a:cxn>
              <a:cxn ang="T5">
                <a:pos x="T2" y="T3"/>
              </a:cxn>
            </a:cxnLst>
            <a:rect l="T6" t="T7" r="T8" b="T9"/>
            <a:pathLst>
              <a:path w="2211" h="2187">
                <a:moveTo>
                  <a:pt x="2211" y="0"/>
                </a:moveTo>
                <a:cubicBezTo>
                  <a:pt x="851" y="328"/>
                  <a:pt x="296" y="728"/>
                  <a:pt x="0" y="2187"/>
                </a:cubicBezTo>
              </a:path>
            </a:pathLst>
          </a:custGeom>
          <a:noFill/>
          <a:ln w="38100">
            <a:solidFill>
              <a:schemeClr val="accent2"/>
            </a:solidFill>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6" name="Rectangle 3"/>
          <p:cNvSpPr>
            <a:spLocks noChangeArrowheads="1"/>
          </p:cNvSpPr>
          <p:nvPr/>
        </p:nvSpPr>
        <p:spPr bwMode="auto">
          <a:xfrm>
            <a:off x="7164388" y="5373688"/>
            <a:ext cx="1689100" cy="1322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sz="2000" b="1" i="0">
                <a:solidFill>
                  <a:schemeClr val="tx2"/>
                </a:solidFill>
                <a:latin typeface="Arial Narrow" panose="020B0606020202030204" pitchFamily="34" charset="0"/>
              </a:rPr>
              <a:t>INPUTS</a:t>
            </a:r>
          </a:p>
          <a:p>
            <a:pPr eaLnBrk="1" hangingPunct="1">
              <a:spcBef>
                <a:spcPct val="0"/>
              </a:spcBef>
            </a:pPr>
            <a:r>
              <a:rPr lang="en-AU" sz="2000" i="0">
                <a:solidFill>
                  <a:schemeClr val="bg2"/>
                </a:solidFill>
                <a:latin typeface="Arial Narrow" panose="020B0606020202030204" pitchFamily="34" charset="0"/>
              </a:rPr>
              <a:t> Basic needs</a:t>
            </a:r>
          </a:p>
          <a:p>
            <a:pPr eaLnBrk="1" hangingPunct="1">
              <a:spcBef>
                <a:spcPct val="0"/>
              </a:spcBef>
            </a:pPr>
            <a:r>
              <a:rPr lang="en-AU" sz="2000" b="1">
                <a:latin typeface="Arial Narrow" panose="020B0606020202030204" pitchFamily="34" charset="0"/>
              </a:rPr>
              <a:t> </a:t>
            </a:r>
            <a:r>
              <a:rPr lang="en-AU" sz="2000" b="1" i="0">
                <a:latin typeface="Arial Narrow" panose="020B0606020202030204" pitchFamily="34" charset="0"/>
              </a:rPr>
              <a:t>Time-scales</a:t>
            </a:r>
          </a:p>
          <a:p>
            <a:pPr eaLnBrk="1" hangingPunct="1">
              <a:spcBef>
                <a:spcPct val="0"/>
              </a:spcBef>
            </a:pPr>
            <a:r>
              <a:rPr lang="en-AU" sz="2000">
                <a:solidFill>
                  <a:schemeClr val="bg2"/>
                </a:solidFill>
                <a:latin typeface="Arial Narrow" panose="020B0606020202030204" pitchFamily="34" charset="0"/>
              </a:rPr>
              <a:t> </a:t>
            </a:r>
            <a:r>
              <a:rPr lang="en-AU" sz="2000" i="0">
                <a:solidFill>
                  <a:schemeClr val="bg2"/>
                </a:solidFill>
                <a:latin typeface="Arial Narrow" panose="020B0606020202030204" pitchFamily="34" charset="0"/>
              </a:rPr>
              <a:t>Space-scales</a:t>
            </a:r>
            <a:endParaRPr lang="en-AU" sz="2000" b="1" i="0">
              <a:solidFill>
                <a:schemeClr val="bg2"/>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25400"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FFFF99"/>
        </a:solidFill>
        <a:ln w="25400"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15830</TotalTime>
  <Words>967</Words>
  <Application>Microsoft Office PowerPoint</Application>
  <PresentationFormat>On-screen Show (4:3)</PresentationFormat>
  <Paragraphs>197</Paragraphs>
  <Slides>22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 Narrow</vt:lpstr>
      <vt:lpstr>Arial</vt:lpstr>
      <vt:lpstr>Arial Black</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Architectural Implications of an Ethical Manifesto</dc:title>
  <dc:creator>Murray</dc:creator>
  <cp:lastModifiedBy>Murray Lane</cp:lastModifiedBy>
  <cp:revision>238</cp:revision>
  <cp:lastPrinted>2013-08-11T23:26:48Z</cp:lastPrinted>
  <dcterms:created xsi:type="dcterms:W3CDTF">2010-07-25T07:20:14Z</dcterms:created>
  <dcterms:modified xsi:type="dcterms:W3CDTF">2013-09-27T13:56:06Z</dcterms:modified>
</cp:coreProperties>
</file>