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02" r:id="rId3"/>
    <p:sldId id="380" r:id="rId4"/>
    <p:sldId id="381" r:id="rId5"/>
    <p:sldId id="382" r:id="rId6"/>
    <p:sldId id="383" r:id="rId7"/>
    <p:sldId id="396" r:id="rId8"/>
    <p:sldId id="398" r:id="rId9"/>
    <p:sldId id="399" r:id="rId10"/>
    <p:sldId id="385" r:id="rId11"/>
    <p:sldId id="397" r:id="rId12"/>
    <p:sldId id="384" r:id="rId13"/>
    <p:sldId id="386" r:id="rId14"/>
    <p:sldId id="387" r:id="rId15"/>
    <p:sldId id="388" r:id="rId16"/>
    <p:sldId id="389" r:id="rId17"/>
    <p:sldId id="390" r:id="rId18"/>
    <p:sldId id="391" r:id="rId19"/>
    <p:sldId id="392" r:id="rId20"/>
    <p:sldId id="393" r:id="rId21"/>
    <p:sldId id="348" r:id="rId22"/>
    <p:sldId id="350" r:id="rId23"/>
    <p:sldId id="356" r:id="rId24"/>
    <p:sldId id="333" r:id="rId25"/>
    <p:sldId id="334" r:id="rId26"/>
    <p:sldId id="335" r:id="rId27"/>
    <p:sldId id="336" r:id="rId28"/>
    <p:sldId id="340" r:id="rId29"/>
    <p:sldId id="394" r:id="rId30"/>
    <p:sldId id="367" r:id="rId31"/>
    <p:sldId id="366" r:id="rId32"/>
    <p:sldId id="375" r:id="rId33"/>
    <p:sldId id="400" r:id="rId34"/>
    <p:sldId id="401" r:id="rId35"/>
    <p:sldId id="402" r:id="rId36"/>
    <p:sldId id="368" r:id="rId37"/>
    <p:sldId id="369" r:id="rId38"/>
    <p:sldId id="370" r:id="rId39"/>
    <p:sldId id="374" r:id="rId40"/>
    <p:sldId id="358" r:id="rId41"/>
    <p:sldId id="377" r:id="rId42"/>
  </p:sldIdLst>
  <p:sldSz cx="9144000" cy="6858000" type="screen4x3"/>
  <p:notesSz cx="6858000" cy="9080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F77EFFF6-20CB-4A7B-B8CF-A3B1EA7465B0}" type="datetimeFigureOut">
              <a:rPr lang="en-US" smtClean="0"/>
              <a:pPr/>
              <a:t>9/26/2013</a:t>
            </a:fld>
            <a:endParaRPr lang="en-US"/>
          </a:p>
        </p:txBody>
      </p:sp>
      <p:sp>
        <p:nvSpPr>
          <p:cNvPr id="4" name="Footer Placeholder 3"/>
          <p:cNvSpPr>
            <a:spLocks noGrp="1"/>
          </p:cNvSpPr>
          <p:nvPr>
            <p:ph type="ftr" sz="quarter" idx="2"/>
          </p:nvPr>
        </p:nvSpPr>
        <p:spPr>
          <a:xfrm>
            <a:off x="0" y="8624888"/>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4888"/>
            <a:ext cx="2971800" cy="454025"/>
          </a:xfrm>
          <a:prstGeom prst="rect">
            <a:avLst/>
          </a:prstGeom>
        </p:spPr>
        <p:txBody>
          <a:bodyPr vert="horz" lIns="91440" tIns="45720" rIns="91440" bIns="45720" rtlCol="0" anchor="b"/>
          <a:lstStyle>
            <a:lvl1pPr algn="r">
              <a:defRPr sz="1200"/>
            </a:lvl1pPr>
          </a:lstStyle>
          <a:p>
            <a:fld id="{5BF5B2C2-A504-48F8-87D7-314056194501}" type="slidenum">
              <a:rPr lang="en-US" smtClean="0"/>
              <a:pPr/>
              <a:t>‹#›</a:t>
            </a:fld>
            <a:endParaRPr lang="en-US"/>
          </a:p>
        </p:txBody>
      </p:sp>
    </p:spTree>
    <p:extLst>
      <p:ext uri="{BB962C8B-B14F-4D97-AF65-F5344CB8AC3E}">
        <p14:creationId xmlns:p14="http://schemas.microsoft.com/office/powerpoint/2010/main" val="450793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984E7400-FB61-44C9-B831-05AC6994D280}" type="datetimeFigureOut">
              <a:rPr lang="en-US" smtClean="0"/>
              <a:pPr/>
              <a:t>9/26/2013</a:t>
            </a:fld>
            <a:endParaRPr lang="en-US"/>
          </a:p>
        </p:txBody>
      </p:sp>
      <p:sp>
        <p:nvSpPr>
          <p:cNvPr id="4" name="Slide Image Placeholder 3"/>
          <p:cNvSpPr>
            <a:spLocks noGrp="1" noRot="1" noChangeAspect="1"/>
          </p:cNvSpPr>
          <p:nvPr>
            <p:ph type="sldImg" idx="2"/>
          </p:nvPr>
        </p:nvSpPr>
        <p:spPr>
          <a:xfrm>
            <a:off x="1158875" y="681038"/>
            <a:ext cx="4540250" cy="3405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3238"/>
            <a:ext cx="5486400" cy="4086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4899"/>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4899"/>
            <a:ext cx="2971800" cy="454025"/>
          </a:xfrm>
          <a:prstGeom prst="rect">
            <a:avLst/>
          </a:prstGeom>
        </p:spPr>
        <p:txBody>
          <a:bodyPr vert="horz" lIns="91440" tIns="45720" rIns="91440" bIns="45720" rtlCol="0" anchor="b"/>
          <a:lstStyle>
            <a:lvl1pPr algn="r">
              <a:defRPr sz="1200"/>
            </a:lvl1pPr>
          </a:lstStyle>
          <a:p>
            <a:fld id="{14DA6ED8-711D-4276-827A-114751F2DA95}" type="slidenum">
              <a:rPr lang="en-US" smtClean="0"/>
              <a:pPr/>
              <a:t>‹#›</a:t>
            </a:fld>
            <a:endParaRPr lang="en-US"/>
          </a:p>
        </p:txBody>
      </p:sp>
    </p:spTree>
    <p:extLst>
      <p:ext uri="{BB962C8B-B14F-4D97-AF65-F5344CB8AC3E}">
        <p14:creationId xmlns:p14="http://schemas.microsoft.com/office/powerpoint/2010/main" val="230495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AU"/>
              <a:t>I. Lowe  Taiwan 2009</a:t>
            </a:r>
          </a:p>
        </p:txBody>
      </p:sp>
      <p:sp>
        <p:nvSpPr>
          <p:cNvPr id="7" name="Rectangle 7"/>
          <p:cNvSpPr>
            <a:spLocks noGrp="1" noChangeArrowheads="1"/>
          </p:cNvSpPr>
          <p:nvPr>
            <p:ph type="sldNum" sz="quarter" idx="5"/>
          </p:nvPr>
        </p:nvSpPr>
        <p:spPr>
          <a:ln/>
        </p:spPr>
        <p:txBody>
          <a:bodyPr/>
          <a:lstStyle/>
          <a:p>
            <a:fld id="{9658F504-255C-483F-A448-B21A6977DE8F}" type="slidenum">
              <a:rPr lang="en-AU"/>
              <a:pPr/>
              <a:t>41</a:t>
            </a:fld>
            <a:endParaRPr lang="en-AU"/>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686118" y="4313943"/>
            <a:ext cx="5485765" cy="4085408"/>
          </a:xfrm>
        </p:spPr>
        <p:txBody>
          <a:bodyPr/>
          <a:lstStyle/>
          <a:p>
            <a:pPr marL="228600" indent="-228600"/>
            <a:endParaRPr lang="en-US"/>
          </a:p>
          <a:p>
            <a:pPr marL="228600" indent="-2286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9/26/2013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9/26/2013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F42C59-C311-433B-9AC0-E538E7FF7944}" type="slidenum">
              <a:rPr lang="en-US"/>
              <a:pPr>
                <a:defRPr/>
              </a:pPr>
              <a:t>‹#›</a:t>
            </a:fld>
            <a:endParaRPr lang="en-US"/>
          </a:p>
        </p:txBody>
      </p:sp>
    </p:spTree>
    <p:extLst>
      <p:ext uri="{BB962C8B-B14F-4D97-AF65-F5344CB8AC3E}">
        <p14:creationId xmlns:p14="http://schemas.microsoft.com/office/powerpoint/2010/main" val="111390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9/26/2013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9/26/2013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9/26/2013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9/26/2013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9/26/2013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9/26/2013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9/26/2013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9/26/2013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3.bp.blogspot.com/_nB6ytWuj_gU/Sez9222pblI/AAAAAAAAABs/ExtYGISCw7U/s1600-h/thin-blue-line.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6050037"/>
            <a:ext cx="5719936" cy="685800"/>
          </a:xfrm>
        </p:spPr>
        <p:txBody>
          <a:bodyPr/>
          <a:lstStyle/>
          <a:p>
            <a:r>
              <a:rPr lang="en-US" dirty="0" smtClean="0"/>
              <a:t>Ian Lowe</a:t>
            </a:r>
            <a:endParaRPr lang="en-US" dirty="0"/>
          </a:p>
        </p:txBody>
      </p:sp>
      <p:sp>
        <p:nvSpPr>
          <p:cNvPr id="4" name="Title 3"/>
          <p:cNvSpPr>
            <a:spLocks noGrp="1"/>
          </p:cNvSpPr>
          <p:nvPr>
            <p:ph type="ctrTitle"/>
          </p:nvPr>
        </p:nvSpPr>
        <p:spPr>
          <a:xfrm>
            <a:off x="1187624" y="260648"/>
            <a:ext cx="7651576" cy="4536504"/>
          </a:xfrm>
        </p:spPr>
        <p:txBody>
          <a:bodyPr>
            <a:noAutofit/>
          </a:bodyPr>
          <a:lstStyle/>
          <a:p>
            <a:r>
              <a:rPr lang="en-US" sz="5400" b="1" dirty="0" smtClean="0"/>
              <a:t>The  </a:t>
            </a:r>
            <a:r>
              <a:rPr lang="en-US" sz="5400" b="1" dirty="0" err="1" smtClean="0"/>
              <a:t>EArTh’s</a:t>
            </a:r>
            <a:r>
              <a:rPr lang="en-US" sz="5400" b="1" dirty="0" smtClean="0"/>
              <a:t>  </a:t>
            </a:r>
            <a:r>
              <a:rPr lang="en-US" sz="5400" b="1" dirty="0" smtClean="0"/>
              <a:t>ecological  limits  and  the  myth  of  </a:t>
            </a:r>
            <a:r>
              <a:rPr lang="en-US" sz="5400" b="1" dirty="0" err="1" smtClean="0"/>
              <a:t>end</a:t>
            </a:r>
            <a:r>
              <a:rPr lang="en-US" sz="5400" b="1" dirty="0" err="1" smtClean="0"/>
              <a:t>LESs</a:t>
            </a:r>
            <a:r>
              <a:rPr lang="en-US" sz="5400" b="1" dirty="0" smtClean="0"/>
              <a:t>  growth</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484784"/>
          </a:xfrm>
        </p:spPr>
        <p:txBody>
          <a:bodyPr/>
          <a:lstStyle/>
          <a:p>
            <a:r>
              <a:rPr lang="en-US" sz="3200" b="1" dirty="0" smtClean="0"/>
              <a:t>GEO4: “Unprecedented environmental</a:t>
            </a:r>
            <a:br>
              <a:rPr lang="en-US" sz="3200" b="1" dirty="0" smtClean="0"/>
            </a:br>
            <a:r>
              <a:rPr lang="en-US" sz="3200" b="1" dirty="0" smtClean="0"/>
              <a:t>change at global and regional levels”</a:t>
            </a:r>
          </a:p>
        </p:txBody>
      </p:sp>
      <p:sp>
        <p:nvSpPr>
          <p:cNvPr id="12291" name="Rectangle 3"/>
          <p:cNvSpPr>
            <a:spLocks noGrp="1" noChangeArrowheads="1"/>
          </p:cNvSpPr>
          <p:nvPr>
            <p:ph type="body" idx="1"/>
          </p:nvPr>
        </p:nvSpPr>
        <p:spPr>
          <a:xfrm>
            <a:off x="457200" y="1844675"/>
            <a:ext cx="8229600" cy="5013325"/>
          </a:xfrm>
        </p:spPr>
        <p:txBody>
          <a:bodyPr/>
          <a:lstStyle/>
          <a:p>
            <a:pPr>
              <a:lnSpc>
                <a:spcPct val="90000"/>
              </a:lnSpc>
            </a:pPr>
            <a:r>
              <a:rPr lang="en-US" sz="2800" b="1" dirty="0" smtClean="0"/>
              <a:t>Increasing  global  average  temperatures,  widespread  melting  of  snow and  ice, and  rising  global  average  sea  level</a:t>
            </a:r>
          </a:p>
          <a:p>
            <a:pPr>
              <a:lnSpc>
                <a:spcPct val="90000"/>
              </a:lnSpc>
            </a:pPr>
            <a:endParaRPr lang="en-US" sz="2800" b="1" dirty="0" smtClean="0">
              <a:solidFill>
                <a:schemeClr val="tx2"/>
              </a:solidFill>
            </a:endParaRPr>
          </a:p>
          <a:p>
            <a:pPr>
              <a:lnSpc>
                <a:spcPct val="90000"/>
              </a:lnSpc>
            </a:pPr>
            <a:r>
              <a:rPr lang="en-US" sz="2800" b="1" dirty="0" smtClean="0">
                <a:solidFill>
                  <a:schemeClr val="tx2"/>
                </a:solidFill>
              </a:rPr>
              <a:t>Unsustainable  land  use  and  climate change  driving  land  degradation</a:t>
            </a:r>
          </a:p>
          <a:p>
            <a:pPr>
              <a:lnSpc>
                <a:spcPct val="90000"/>
              </a:lnSpc>
            </a:pPr>
            <a:r>
              <a:rPr lang="en-US" sz="2800" b="1" dirty="0" smtClean="0"/>
              <a:t>Aquatic  ecosystems  are  heavily exploited</a:t>
            </a:r>
          </a:p>
          <a:p>
            <a:pPr>
              <a:lnSpc>
                <a:spcPct val="90000"/>
              </a:lnSpc>
            </a:pPr>
            <a:r>
              <a:rPr lang="en-US" sz="2800" b="1" dirty="0" smtClean="0">
                <a:solidFill>
                  <a:schemeClr val="tx2"/>
                </a:solidFill>
              </a:rPr>
              <a:t>Water  availability  declining  globally</a:t>
            </a:r>
          </a:p>
          <a:p>
            <a:pPr>
              <a:lnSpc>
                <a:spcPct val="90000"/>
              </a:lnSpc>
            </a:pPr>
            <a:endParaRPr lang="en-US" sz="2800" b="1" dirty="0" smtClean="0">
              <a:solidFill>
                <a:schemeClr val="tx2"/>
              </a:solidFill>
            </a:endParaRPr>
          </a:p>
          <a:p>
            <a:pPr>
              <a:lnSpc>
                <a:spcPct val="90000"/>
              </a:lnSpc>
            </a:pPr>
            <a:r>
              <a:rPr lang="en-US" sz="2800" b="1" dirty="0" smtClean="0"/>
              <a:t>Almost  all  well-studied  species declining  in  distribution,  abundance or  both</a:t>
            </a:r>
          </a:p>
          <a:p>
            <a:pPr>
              <a:lnSpc>
                <a:spcPct val="90000"/>
              </a:lnSpc>
            </a:pPr>
            <a:endParaRPr lang="en-US" sz="2800" b="1" dirty="0" smtClean="0"/>
          </a:p>
          <a:p>
            <a:pPr>
              <a:lnSpc>
                <a:spcPct val="90000"/>
              </a:lnSpc>
            </a:pPr>
            <a:endParaRPr lang="en-US" sz="2800" b="1" dirty="0" smtClean="0"/>
          </a:p>
        </p:txBody>
      </p:sp>
    </p:spTree>
    <p:extLst>
      <p:ext uri="{BB962C8B-B14F-4D97-AF65-F5344CB8AC3E}">
        <p14:creationId xmlns:p14="http://schemas.microsoft.com/office/powerpoint/2010/main" val="43340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Ian  Lowe</a:t>
            </a:r>
          </a:p>
        </p:txBody>
      </p:sp>
      <p:sp>
        <p:nvSpPr>
          <p:cNvPr id="7" name="Slide Number Placeholder 6"/>
          <p:cNvSpPr>
            <a:spLocks noGrp="1"/>
          </p:cNvSpPr>
          <p:nvPr>
            <p:ph type="sldNum" sz="quarter" idx="12"/>
          </p:nvPr>
        </p:nvSpPr>
        <p:spPr/>
        <p:txBody>
          <a:bodyPr>
            <a:normAutofit fontScale="85000" lnSpcReduction="20000"/>
          </a:bodyPr>
          <a:lstStyle/>
          <a:p>
            <a:fld id="{194AB883-298F-40A8-9C94-79C410253942}" type="slidenum">
              <a:rPr lang="en-US"/>
              <a:pPr/>
              <a:t>11</a:t>
            </a:fld>
            <a:endParaRPr lang="en-US"/>
          </a:p>
        </p:txBody>
      </p:sp>
      <p:sp>
        <p:nvSpPr>
          <p:cNvPr id="404482" name="Rectangle 2"/>
          <p:cNvSpPr>
            <a:spLocks noGrp="1" noChangeArrowheads="1"/>
          </p:cNvSpPr>
          <p:nvPr>
            <p:ph type="title"/>
          </p:nvPr>
        </p:nvSpPr>
        <p:spPr>
          <a:xfrm>
            <a:off x="0" y="0"/>
            <a:ext cx="9144000" cy="981075"/>
          </a:xfrm>
          <a:noFill/>
          <a:ln/>
        </p:spPr>
        <p:txBody>
          <a:bodyPr/>
          <a:lstStyle/>
          <a:p>
            <a:r>
              <a:rPr lang="en-US" sz="4800" b="1" dirty="0">
                <a:solidFill>
                  <a:srgbClr val="0070C0"/>
                </a:solidFill>
                <a:latin typeface="Arial Unicode MS" pitchFamily="34" charset="-128"/>
              </a:rPr>
              <a:t>Loss of  species  diversity</a:t>
            </a:r>
          </a:p>
        </p:txBody>
      </p:sp>
      <p:sp>
        <p:nvSpPr>
          <p:cNvPr id="404483" name="Rectangle 3"/>
          <p:cNvSpPr>
            <a:spLocks noGrp="1" noChangeArrowheads="1"/>
          </p:cNvSpPr>
          <p:nvPr>
            <p:ph type="body" sz="half" idx="1"/>
          </p:nvPr>
        </p:nvSpPr>
        <p:spPr>
          <a:xfrm>
            <a:off x="228600" y="1905000"/>
            <a:ext cx="95250" cy="4953000"/>
          </a:xfrm>
        </p:spPr>
        <p:txBody>
          <a:bodyPr/>
          <a:lstStyle/>
          <a:p>
            <a:pPr marL="400050" lvl="1">
              <a:buFontTx/>
              <a:buChar char="-"/>
            </a:pPr>
            <a:endParaRPr lang="en-US" sz="2400" i="1">
              <a:latin typeface="Arial Unicode MS" pitchFamily="34" charset="-128"/>
            </a:endParaRPr>
          </a:p>
        </p:txBody>
      </p:sp>
      <p:pic>
        <p:nvPicPr>
          <p:cNvPr id="404484" name="Picture 4" descr="gene-fig-1"/>
          <p:cNvPicPr>
            <a:picLocks noGrp="1" noChangeAspect="1" noChangeArrowheads="1"/>
          </p:cNvPicPr>
          <p:nvPr>
            <p:ph sz="half" idx="2"/>
          </p:nvPr>
        </p:nvPicPr>
        <p:blipFill>
          <a:blip r:embed="rId2"/>
          <a:srcRect/>
          <a:stretch>
            <a:fillRect/>
          </a:stretch>
        </p:blipFill>
        <p:spPr>
          <a:xfrm>
            <a:off x="0" y="836613"/>
            <a:ext cx="9144000" cy="6021387"/>
          </a:xfrm>
          <a:noFill/>
          <a:ln/>
        </p:spPr>
      </p:pic>
    </p:spTree>
    <p:extLst>
      <p:ext uri="{BB962C8B-B14F-4D97-AF65-F5344CB8AC3E}">
        <p14:creationId xmlns:p14="http://schemas.microsoft.com/office/powerpoint/2010/main" val="262795878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100013"/>
            <a:ext cx="9144000" cy="7058026"/>
          </a:xfrm>
          <a:prstGeom prst="rect">
            <a:avLst/>
          </a:prstGeom>
          <a:noFill/>
          <a:ln w="9525">
            <a:noFill/>
            <a:miter lim="800000"/>
            <a:headEnd/>
            <a:tailEnd/>
          </a:ln>
        </p:spPr>
      </p:pic>
    </p:spTree>
    <p:extLst>
      <p:ext uri="{BB962C8B-B14F-4D97-AF65-F5344CB8AC3E}">
        <p14:creationId xmlns:p14="http://schemas.microsoft.com/office/powerpoint/2010/main" val="409520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9592" y="0"/>
            <a:ext cx="7939608" cy="1268760"/>
          </a:xfrm>
        </p:spPr>
        <p:txBody>
          <a:bodyPr>
            <a:normAutofit/>
          </a:bodyPr>
          <a:lstStyle/>
          <a:p>
            <a:pPr eaLnBrk="1" hangingPunct="1"/>
            <a:r>
              <a:rPr lang="en-US" sz="4800" b="1" dirty="0" smtClean="0">
                <a:solidFill>
                  <a:srgbClr val="0000FF"/>
                </a:solidFill>
                <a:latin typeface="Arial Unicode MS" pitchFamily="34" charset="-128"/>
              </a:rPr>
              <a:t>Likely  non-linear  changes</a:t>
            </a:r>
          </a:p>
        </p:txBody>
      </p:sp>
      <p:sp>
        <p:nvSpPr>
          <p:cNvPr id="6147" name="Rectangle 3"/>
          <p:cNvSpPr>
            <a:spLocks noGrp="1" noChangeArrowheads="1"/>
          </p:cNvSpPr>
          <p:nvPr>
            <p:ph type="body" idx="1"/>
          </p:nvPr>
        </p:nvSpPr>
        <p:spPr>
          <a:xfrm>
            <a:off x="457200" y="2276475"/>
            <a:ext cx="8229600" cy="4105275"/>
          </a:xfrm>
        </p:spPr>
        <p:txBody>
          <a:bodyPr/>
          <a:lstStyle/>
          <a:p>
            <a:pPr lvl="1" eaLnBrk="1" hangingPunct="1">
              <a:buFontTx/>
              <a:buNone/>
            </a:pPr>
            <a:r>
              <a:rPr lang="en-US" altLang="zh-CN" sz="3200" smtClean="0">
                <a:latin typeface="Arial Unicode MS" pitchFamily="34" charset="-128"/>
                <a:ea typeface="SimSun" pitchFamily="2" charset="-122"/>
              </a:rPr>
              <a:t>  </a:t>
            </a:r>
            <a:r>
              <a:rPr lang="en-US" altLang="zh-CN" sz="3200" b="1" smtClean="0">
                <a:latin typeface="Arial Unicode MS" pitchFamily="34" charset="-128"/>
                <a:ea typeface="SimSun" pitchFamily="2" charset="-122"/>
              </a:rPr>
              <a:t>There  is  </a:t>
            </a:r>
            <a:r>
              <a:rPr lang="en-US" altLang="zh-CN" sz="3200" b="1" i="1" smtClean="0">
                <a:latin typeface="Arial Unicode MS" pitchFamily="34" charset="-128"/>
                <a:ea typeface="SimSun" pitchFamily="2" charset="-122"/>
              </a:rPr>
              <a:t>established  but  incomplete</a:t>
            </a:r>
            <a:r>
              <a:rPr lang="en-US" altLang="zh-CN" sz="3200" b="1" smtClean="0">
                <a:latin typeface="Arial Unicode MS" pitchFamily="34" charset="-128"/>
                <a:ea typeface="SimSun" pitchFamily="2" charset="-122"/>
              </a:rPr>
              <a:t> evidence  that  our  impacts  on ecosystems  are  increasing  the likelihood  of  non-linear  changes …  with  important  consequences  for human  well – being.</a:t>
            </a:r>
            <a:endParaRPr lang="en-US" sz="3200" b="1" smtClean="0">
              <a:latin typeface="Arial Unicode MS" pitchFamily="34" charset="-128"/>
            </a:endParaRPr>
          </a:p>
        </p:txBody>
      </p:sp>
      <p:sp>
        <p:nvSpPr>
          <p:cNvPr id="6148" name="Text Box 4"/>
          <p:cNvSpPr txBox="1">
            <a:spLocks noChangeArrowheads="1"/>
          </p:cNvSpPr>
          <p:nvPr/>
        </p:nvSpPr>
        <p:spPr bwMode="auto">
          <a:xfrm>
            <a:off x="4572000" y="5589588"/>
            <a:ext cx="4572000" cy="396875"/>
          </a:xfrm>
          <a:prstGeom prst="rect">
            <a:avLst/>
          </a:prstGeom>
          <a:noFill/>
          <a:ln w="9525">
            <a:noFill/>
            <a:miter lim="800000"/>
            <a:headEnd/>
            <a:tailEnd/>
          </a:ln>
        </p:spPr>
        <p:txBody>
          <a:bodyPr>
            <a:spAutoFit/>
          </a:bodyPr>
          <a:lstStyle/>
          <a:p>
            <a:pPr>
              <a:spcBef>
                <a:spcPct val="50000"/>
              </a:spcBef>
            </a:pPr>
            <a:r>
              <a:rPr lang="en-AU" sz="2000"/>
              <a:t>Millennium  Assessment  Report  2005</a:t>
            </a:r>
          </a:p>
        </p:txBody>
      </p:sp>
    </p:spTree>
    <p:extLst>
      <p:ext uri="{BB962C8B-B14F-4D97-AF65-F5344CB8AC3E}">
        <p14:creationId xmlns:p14="http://schemas.microsoft.com/office/powerpoint/2010/main" val="324441626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752600"/>
          </a:xfrm>
        </p:spPr>
        <p:txBody>
          <a:bodyPr/>
          <a:lstStyle/>
          <a:p>
            <a:pPr eaLnBrk="1" hangingPunct="1"/>
            <a:r>
              <a:rPr lang="en-US" altLang="zh-CN" b="1" dirty="0" smtClean="0">
                <a:solidFill>
                  <a:srgbClr val="0000FF"/>
                </a:solidFill>
                <a:latin typeface="Arial Unicode MS" pitchFamily="34" charset="-128"/>
                <a:ea typeface="SimSun" pitchFamily="2" charset="-122"/>
              </a:rPr>
              <a:t>An  example of  non-linear  change</a:t>
            </a:r>
            <a:r>
              <a:rPr lang="en-US" altLang="zh-CN" dirty="0" smtClean="0">
                <a:solidFill>
                  <a:srgbClr val="0000FF"/>
                </a:solidFill>
                <a:ea typeface="SimSun" pitchFamily="2" charset="-122"/>
              </a:rPr>
              <a:t> </a:t>
            </a:r>
            <a:endParaRPr lang="en-US" dirty="0" smtClean="0">
              <a:solidFill>
                <a:srgbClr val="0000FF"/>
              </a:solidFill>
            </a:endParaRPr>
          </a:p>
        </p:txBody>
      </p:sp>
      <p:sp>
        <p:nvSpPr>
          <p:cNvPr id="7171" name="Rectangle 3"/>
          <p:cNvSpPr>
            <a:spLocks noGrp="1" noChangeArrowheads="1"/>
          </p:cNvSpPr>
          <p:nvPr>
            <p:ph type="body" sz="half" idx="1"/>
          </p:nvPr>
        </p:nvSpPr>
        <p:spPr>
          <a:xfrm flipH="1">
            <a:off x="228600" y="1981200"/>
            <a:ext cx="76200" cy="4114800"/>
          </a:xfrm>
        </p:spPr>
        <p:txBody>
          <a:bodyPr/>
          <a:lstStyle/>
          <a:p>
            <a:pPr eaLnBrk="1" hangingPunct="1">
              <a:lnSpc>
                <a:spcPct val="90000"/>
              </a:lnSpc>
            </a:pPr>
            <a:endParaRPr lang="en-US" sz="2800" smtClean="0">
              <a:latin typeface="Arial Unicode MS" pitchFamily="34" charset="-128"/>
            </a:endParaRPr>
          </a:p>
        </p:txBody>
      </p:sp>
      <p:pic>
        <p:nvPicPr>
          <p:cNvPr id="7172" name="Picture 4" descr="gene-fig-3"/>
          <p:cNvPicPr>
            <a:picLocks noGrp="1" noChangeAspect="1" noChangeArrowheads="1"/>
          </p:cNvPicPr>
          <p:nvPr>
            <p:ph sz="half" idx="2"/>
          </p:nvPr>
        </p:nvPicPr>
        <p:blipFill>
          <a:blip r:embed="rId2" cstate="print"/>
          <a:srcRect/>
          <a:stretch>
            <a:fillRect/>
          </a:stretch>
        </p:blipFill>
        <p:spPr>
          <a:xfrm>
            <a:off x="-323850" y="1412875"/>
            <a:ext cx="10296525" cy="5445125"/>
          </a:xfrm>
          <a:noFill/>
        </p:spPr>
      </p:pic>
      <p:sp>
        <p:nvSpPr>
          <p:cNvPr id="7173" name="Text Box 5"/>
          <p:cNvSpPr txBox="1">
            <a:spLocks noChangeArrowheads="1"/>
          </p:cNvSpPr>
          <p:nvPr/>
        </p:nvSpPr>
        <p:spPr bwMode="auto">
          <a:xfrm>
            <a:off x="3200400" y="6400800"/>
            <a:ext cx="5334000" cy="396875"/>
          </a:xfrm>
          <a:prstGeom prst="rect">
            <a:avLst/>
          </a:prstGeom>
          <a:noFill/>
          <a:ln w="9525">
            <a:noFill/>
            <a:miter lim="800000"/>
            <a:headEnd/>
            <a:tailEnd/>
          </a:ln>
        </p:spPr>
        <p:txBody>
          <a:bodyPr>
            <a:spAutoFit/>
          </a:bodyPr>
          <a:lstStyle/>
          <a:p>
            <a:pPr>
              <a:spcBef>
                <a:spcPct val="50000"/>
              </a:spcBef>
            </a:pPr>
            <a:r>
              <a:rPr lang="en-AU" sz="2000"/>
              <a:t>Millennium  Assessment  Report  2005</a:t>
            </a:r>
          </a:p>
        </p:txBody>
      </p:sp>
    </p:spTree>
    <p:extLst>
      <p:ext uri="{BB962C8B-B14F-4D97-AF65-F5344CB8AC3E}">
        <p14:creationId xmlns:p14="http://schemas.microsoft.com/office/powerpoint/2010/main" val="153976871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p:txBody>
          <a:bodyPr/>
          <a:lstStyle/>
          <a:p>
            <a:endParaRPr lang="en-US"/>
          </a:p>
        </p:txBody>
      </p:sp>
      <p:sp>
        <p:nvSpPr>
          <p:cNvPr id="398339" name="Rectangle 3"/>
          <p:cNvSpPr>
            <a:spLocks noGrp="1" noChangeArrowheads="1"/>
          </p:cNvSpPr>
          <p:nvPr>
            <p:ph type="subTitle" idx="1"/>
          </p:nvPr>
        </p:nvSpPr>
        <p:spPr/>
        <p:txBody>
          <a:bodyPr/>
          <a:lstStyle/>
          <a:p>
            <a:endParaRPr lang="en-US"/>
          </a:p>
        </p:txBody>
      </p:sp>
      <p:pic>
        <p:nvPicPr>
          <p:cNvPr id="398340" name="Picture 4" descr="SummerinAustrali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56293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HumbleOil 1962.bmp"/>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95325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 descr="M2?OpenElement">
            <a:hlinkClick r:id="rId2"/>
          </p:cNvPr>
          <p:cNvSpPr>
            <a:spLocks noChangeAspect="1" noChangeArrowheads="1"/>
          </p:cNvSpPr>
          <p:nvPr/>
        </p:nvSpPr>
        <p:spPr bwMode="auto">
          <a:xfrm>
            <a:off x="2667000" y="21336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1" name="AutoShape 7" descr="M2?OpenElement">
            <a:hlinkClick r:id="rId2"/>
          </p:cNvPr>
          <p:cNvSpPr>
            <a:spLocks noChangeAspect="1" noChangeArrowheads="1"/>
          </p:cNvSpPr>
          <p:nvPr/>
        </p:nvSpPr>
        <p:spPr bwMode="auto">
          <a:xfrm>
            <a:off x="2051050" y="2133600"/>
            <a:ext cx="4425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2" name="Picture 9" descr="[thin-blu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747713"/>
            <a:ext cx="11215688" cy="777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15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381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8636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i="1">
                <a:ea typeface="Times New Roman" pitchFamily="18" charset="0"/>
                <a:cs typeface="Arial" charset="0"/>
              </a:rPr>
              <a:t>To have a </a:t>
            </a:r>
            <a:r>
              <a:rPr lang="en-US" sz="3600" b="1" i="1">
                <a:solidFill>
                  <a:schemeClr val="tx2"/>
                </a:solidFill>
                <a:ea typeface="Times New Roman" pitchFamily="18" charset="0"/>
                <a:cs typeface="Arial" charset="0"/>
              </a:rPr>
              <a:t>better than even </a:t>
            </a:r>
            <a:r>
              <a:rPr lang="en-US" sz="3600" b="1" i="1">
                <a:ea typeface="Times New Roman" pitchFamily="18" charset="0"/>
                <a:cs typeface="Arial" charset="0"/>
              </a:rPr>
              <a:t>chance of keeping  global  average  temperature rise  below  2°C, the  world  would  need to  be  emitting  </a:t>
            </a:r>
            <a:r>
              <a:rPr lang="en-US" sz="3600" b="1" i="1">
                <a:solidFill>
                  <a:schemeClr val="tx2"/>
                </a:solidFill>
                <a:ea typeface="Times New Roman" pitchFamily="18" charset="0"/>
                <a:cs typeface="Arial" charset="0"/>
              </a:rPr>
              <a:t>less  than  half  </a:t>
            </a:r>
            <a:r>
              <a:rPr lang="en-US" sz="3600" b="1" i="1">
                <a:ea typeface="Times New Roman" pitchFamily="18" charset="0"/>
                <a:cs typeface="Arial" charset="0"/>
              </a:rPr>
              <a:t>the 2000 amount  of  CO</a:t>
            </a:r>
            <a:r>
              <a:rPr lang="en-US" sz="2000" b="1" i="1">
                <a:ea typeface="Times New Roman" pitchFamily="18" charset="0"/>
                <a:cs typeface="Arial" charset="0"/>
              </a:rPr>
              <a:t>2   </a:t>
            </a:r>
            <a:r>
              <a:rPr lang="en-US" sz="3600" b="1" i="1">
                <a:ea typeface="Times New Roman" pitchFamily="18" charset="0"/>
                <a:cs typeface="Arial" charset="0"/>
              </a:rPr>
              <a:t>by  2050. </a:t>
            </a:r>
          </a:p>
          <a:p>
            <a:endParaRPr lang="en-US" sz="3600" b="1" i="1">
              <a:ea typeface="Times New Roman" pitchFamily="18" charset="0"/>
              <a:cs typeface="Arial" charset="0"/>
            </a:endParaRPr>
          </a:p>
          <a:p>
            <a:r>
              <a:rPr lang="en-US" sz="3600" b="1" i="1">
                <a:ea typeface="Times New Roman" pitchFamily="18" charset="0"/>
                <a:cs typeface="Arial" charset="0"/>
              </a:rPr>
              <a:t>So  </a:t>
            </a:r>
            <a:r>
              <a:rPr lang="en-US" sz="3600" b="1" i="1">
                <a:solidFill>
                  <a:schemeClr val="tx2"/>
                </a:solidFill>
                <a:ea typeface="Times New Roman" pitchFamily="18" charset="0"/>
                <a:cs typeface="Arial" charset="0"/>
              </a:rPr>
              <a:t>global  </a:t>
            </a:r>
            <a:r>
              <a:rPr lang="en-US" sz="3600" b="1" i="1">
                <a:ea typeface="Times New Roman" pitchFamily="18" charset="0"/>
                <a:cs typeface="Arial" charset="0"/>
              </a:rPr>
              <a:t>emissions  need  to peak within  the  next  10 years  and  then decline  rapidly.</a:t>
            </a:r>
            <a:r>
              <a:rPr lang="en-AU" sz="3600" b="1">
                <a:ea typeface="Times New Roman" pitchFamily="18" charset="0"/>
                <a:cs typeface="Arial" charset="0"/>
              </a:rPr>
              <a:t> </a:t>
            </a:r>
            <a:endParaRPr lang="en-AU" sz="6600" b="1">
              <a:ea typeface="Times New Roman" pitchFamily="18" charset="0"/>
              <a:cs typeface="Arial" charset="0"/>
            </a:endParaRPr>
          </a:p>
        </p:txBody>
      </p:sp>
    </p:spTree>
    <p:extLst>
      <p:ext uri="{BB962C8B-B14F-4D97-AF65-F5344CB8AC3E}">
        <p14:creationId xmlns:p14="http://schemas.microsoft.com/office/powerpoint/2010/main" val="112576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1" y="0"/>
            <a:ext cx="7849121" cy="1484313"/>
          </a:xfrm>
        </p:spPr>
        <p:txBody>
          <a:bodyPr>
            <a:normAutofit/>
          </a:bodyPr>
          <a:lstStyle/>
          <a:p>
            <a:pPr eaLnBrk="1" hangingPunct="1"/>
            <a:r>
              <a:rPr lang="en-US" sz="4800" b="1" dirty="0" smtClean="0"/>
              <a:t>The  </a:t>
            </a:r>
            <a:r>
              <a:rPr lang="en-US" sz="4800" b="1" dirty="0" smtClean="0"/>
              <a:t>inconvenient  truth</a:t>
            </a:r>
            <a:endParaRPr lang="en-US" sz="4800" b="1" dirty="0" smtClean="0"/>
          </a:p>
        </p:txBody>
      </p:sp>
      <p:sp>
        <p:nvSpPr>
          <p:cNvPr id="4099" name="Rectangle 3"/>
          <p:cNvSpPr>
            <a:spLocks noGrp="1" noChangeArrowheads="1"/>
          </p:cNvSpPr>
          <p:nvPr>
            <p:ph type="body" idx="1"/>
          </p:nvPr>
        </p:nvSpPr>
        <p:spPr>
          <a:xfrm>
            <a:off x="250825" y="1600200"/>
            <a:ext cx="8569325" cy="5257800"/>
          </a:xfrm>
        </p:spPr>
        <p:txBody>
          <a:bodyPr/>
          <a:lstStyle/>
          <a:p>
            <a:pPr eaLnBrk="1" hangingPunct="1"/>
            <a:r>
              <a:rPr lang="en-US" b="1" dirty="0" smtClean="0"/>
              <a:t>Current  human  consumption  is  well  beyond  the  Earth’s  ecological  limits</a:t>
            </a:r>
            <a:endParaRPr lang="en-US" b="1" dirty="0" smtClean="0"/>
          </a:p>
          <a:p>
            <a:pPr eaLnBrk="1" hangingPunct="1"/>
            <a:endParaRPr lang="en-US" b="1" dirty="0" smtClean="0"/>
          </a:p>
          <a:p>
            <a:pPr eaLnBrk="1" hangingPunct="1"/>
            <a:r>
              <a:rPr lang="en-US" b="1" dirty="0" smtClean="0"/>
              <a:t>Further  growth  will  worsen  our  situation</a:t>
            </a:r>
            <a:endParaRPr lang="en-US" b="1" dirty="0" smtClean="0"/>
          </a:p>
          <a:p>
            <a:pPr eaLnBrk="1" hangingPunct="1"/>
            <a:endParaRPr lang="en-US" b="1" dirty="0" smtClean="0"/>
          </a:p>
          <a:p>
            <a:pPr eaLnBrk="1" hangingPunct="1"/>
            <a:r>
              <a:rPr lang="en-US" b="1" dirty="0" smtClean="0"/>
              <a:t>The  d</a:t>
            </a:r>
            <a:r>
              <a:rPr lang="en-US" b="1" dirty="0" smtClean="0"/>
              <a:t>elusion  of  unlimited   growth  is   incompatible  with  the  goal  of  a  </a:t>
            </a:r>
            <a:r>
              <a:rPr lang="en-US" b="1" dirty="0" smtClean="0"/>
              <a:t>sustainable  future , i.e. one  that  </a:t>
            </a:r>
            <a:r>
              <a:rPr lang="en-US" b="1" dirty="0" smtClean="0"/>
              <a:t>could  </a:t>
            </a:r>
            <a:r>
              <a:rPr lang="en-US" b="1" dirty="0" smtClean="0"/>
              <a:t>be  </a:t>
            </a:r>
            <a:r>
              <a:rPr lang="en-US" b="1" i="1" dirty="0" smtClean="0">
                <a:solidFill>
                  <a:schemeClr val="tx2"/>
                </a:solidFill>
              </a:rPr>
              <a:t>sustained</a:t>
            </a:r>
            <a:r>
              <a:rPr lang="en-US" b="1" dirty="0" smtClean="0"/>
              <a:t>  for  the  foreseeable  future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116632"/>
            <a:ext cx="8425185" cy="1512168"/>
          </a:xfrm>
        </p:spPr>
        <p:txBody>
          <a:bodyPr/>
          <a:lstStyle/>
          <a:p>
            <a:pPr eaLnBrk="1" hangingPunct="1"/>
            <a:r>
              <a:rPr lang="en-US" sz="4000" b="1" smtClean="0">
                <a:solidFill>
                  <a:srgbClr val="0000FF"/>
                </a:solidFill>
              </a:rPr>
              <a:t>IEA  World  Energy  Outlook 2008</a:t>
            </a:r>
          </a:p>
        </p:txBody>
      </p:sp>
      <p:sp>
        <p:nvSpPr>
          <p:cNvPr id="20483" name="Rectangle 3"/>
          <p:cNvSpPr>
            <a:spLocks noGrp="1" noChangeArrowheads="1"/>
          </p:cNvSpPr>
          <p:nvPr>
            <p:ph type="body" idx="1"/>
          </p:nvPr>
        </p:nvSpPr>
        <p:spPr>
          <a:xfrm>
            <a:off x="685800" y="2203450"/>
            <a:ext cx="7772400" cy="3892550"/>
          </a:xfrm>
        </p:spPr>
        <p:txBody>
          <a:bodyPr/>
          <a:lstStyle/>
          <a:p>
            <a:pPr eaLnBrk="1" hangingPunct="1">
              <a:buFontTx/>
              <a:buNone/>
            </a:pPr>
            <a:r>
              <a:rPr lang="en-US" sz="8000" b="1" smtClean="0"/>
              <a:t>“nothing  short  of  an  energy  revolution”</a:t>
            </a:r>
          </a:p>
        </p:txBody>
      </p:sp>
    </p:spTree>
    <p:extLst>
      <p:ext uri="{BB962C8B-B14F-4D97-AF65-F5344CB8AC3E}">
        <p14:creationId xmlns:p14="http://schemas.microsoft.com/office/powerpoint/2010/main" val="2064678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268760"/>
            <a:ext cx="8153400" cy="5589240"/>
          </a:xfrm>
        </p:spPr>
        <p:txBody>
          <a:bodyPr>
            <a:normAutofit fontScale="85000" lnSpcReduction="20000"/>
          </a:bodyPr>
          <a:lstStyle/>
          <a:p>
            <a:endParaRPr lang="en-US" dirty="0" smtClean="0"/>
          </a:p>
          <a:p>
            <a:pPr algn="ctr">
              <a:buNone/>
            </a:pPr>
            <a:r>
              <a:rPr lang="en-US" dirty="0" smtClean="0"/>
              <a:t> </a:t>
            </a:r>
            <a:r>
              <a:rPr lang="en-US" sz="6500" b="1" dirty="0" smtClean="0"/>
              <a:t>RESILIENT PEOPLE </a:t>
            </a:r>
          </a:p>
          <a:p>
            <a:pPr algn="ctr">
              <a:buNone/>
            </a:pPr>
            <a:r>
              <a:rPr lang="en-US" sz="6500" b="1" dirty="0" smtClean="0"/>
              <a:t>RESILIENT PLANET </a:t>
            </a:r>
          </a:p>
          <a:p>
            <a:pPr algn="ctr">
              <a:buNone/>
            </a:pPr>
            <a:r>
              <a:rPr lang="en-US" sz="6500" dirty="0" smtClean="0"/>
              <a:t>A Future Worth Choosing</a:t>
            </a:r>
          </a:p>
          <a:p>
            <a:pPr algn="ctr">
              <a:buNone/>
            </a:pPr>
            <a:endParaRPr lang="en-US" sz="4000" dirty="0" smtClean="0"/>
          </a:p>
          <a:p>
            <a:endParaRPr lang="en-US" sz="4000" dirty="0" smtClean="0"/>
          </a:p>
          <a:p>
            <a:pPr>
              <a:buNone/>
            </a:pPr>
            <a:r>
              <a:rPr lang="en-AU" sz="4000" dirty="0" smtClean="0"/>
              <a:t>THE  2012  REPORT  OF  THE  UNITED NATIONS  SECRETARY-GENERAL’S HIGH-LEVEL  PANEL  ON  GLOBAL SUSTAINABILITY </a:t>
            </a:r>
            <a:r>
              <a:rPr lang="en-US" sz="4000" dirty="0" smtClean="0"/>
              <a:t> </a:t>
            </a:r>
            <a:endParaRPr lang="en-US" sz="4000" dirty="0"/>
          </a:p>
        </p:txBody>
      </p:sp>
    </p:spTree>
    <p:extLst>
      <p:ext uri="{BB962C8B-B14F-4D97-AF65-F5344CB8AC3E}">
        <p14:creationId xmlns:p14="http://schemas.microsoft.com/office/powerpoint/2010/main" val="1261340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Summary  of  key  issues</a:t>
            </a:r>
            <a:endParaRPr lang="en-US" sz="5400" b="1" dirty="0"/>
          </a:p>
        </p:txBody>
      </p:sp>
      <p:sp>
        <p:nvSpPr>
          <p:cNvPr id="3" name="Content Placeholder 2"/>
          <p:cNvSpPr>
            <a:spLocks noGrp="1"/>
          </p:cNvSpPr>
          <p:nvPr>
            <p:ph sz="quarter" idx="1"/>
          </p:nvPr>
        </p:nvSpPr>
        <p:spPr>
          <a:xfrm>
            <a:off x="467544" y="1412776"/>
            <a:ext cx="8424936" cy="4683224"/>
          </a:xfrm>
        </p:spPr>
        <p:txBody>
          <a:bodyPr>
            <a:noAutofit/>
          </a:bodyPr>
          <a:lstStyle/>
          <a:p>
            <a:r>
              <a:rPr lang="en-US" sz="3600" b="1" dirty="0" smtClean="0"/>
              <a:t>Unprecedented  prosperity,  planet  “under  unprecedented  stress”</a:t>
            </a:r>
          </a:p>
          <a:p>
            <a:r>
              <a:rPr lang="en-US" sz="3600" b="1" dirty="0" smtClean="0"/>
              <a:t> &gt;  1  billion  live  in  poverty</a:t>
            </a:r>
          </a:p>
          <a:p>
            <a:r>
              <a:rPr lang="en-US" sz="3600" b="1" dirty="0" smtClean="0"/>
              <a:t>Development  model  unsustainable</a:t>
            </a:r>
          </a:p>
          <a:p>
            <a:r>
              <a:rPr lang="en-US" sz="3600" b="1" dirty="0" smtClean="0"/>
              <a:t>“new  nexus” – food,  water,  energy</a:t>
            </a:r>
          </a:p>
          <a:p>
            <a:r>
              <a:rPr lang="en-US" sz="3600" b="1" dirty="0" smtClean="0"/>
              <a:t>Need  for  integrated  thinking </a:t>
            </a:r>
          </a:p>
          <a:p>
            <a:r>
              <a:rPr lang="en-US" sz="3600" b="1" dirty="0" smtClean="0"/>
              <a:t>New  sustainability  indicators  </a:t>
            </a:r>
          </a:p>
          <a:p>
            <a:r>
              <a:rPr lang="en-US" sz="3600" b="1" dirty="0" smtClean="0"/>
              <a:t>Policy  linked  to  science </a:t>
            </a:r>
            <a:endParaRPr lang="en-US" sz="3600" b="1" dirty="0"/>
          </a:p>
        </p:txBody>
      </p:sp>
    </p:spTree>
    <p:extLst>
      <p:ext uri="{BB962C8B-B14F-4D97-AF65-F5344CB8AC3E}">
        <p14:creationId xmlns:p14="http://schemas.microsoft.com/office/powerpoint/2010/main" val="494295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5257800"/>
          </a:xfrm>
        </p:spPr>
        <p:txBody>
          <a:bodyPr>
            <a:normAutofit/>
          </a:bodyPr>
          <a:lstStyle/>
          <a:p>
            <a:pPr>
              <a:buNone/>
            </a:pPr>
            <a:r>
              <a:rPr lang="en-US" sz="3600" b="1" dirty="0" smtClean="0"/>
              <a:t>15…</a:t>
            </a:r>
            <a:r>
              <a:rPr lang="en-AU" sz="3600" b="1" dirty="0" smtClean="0"/>
              <a:t> by embracing a new approach to the political economy of sustainable development, we will bring the sustainable development paradigm from the margins to the mainstream of the global economic debate…</a:t>
            </a:r>
            <a:r>
              <a:rPr lang="en-AU" sz="3600" b="1" dirty="0" smtClean="0">
                <a:solidFill>
                  <a:schemeClr val="tx2"/>
                </a:solidFill>
              </a:rPr>
              <a:t>the  cost  of action and the  cost  of  inaction will  become transparent</a:t>
            </a:r>
            <a:r>
              <a:rPr lang="en-AU" sz="3600" b="1" dirty="0" smtClean="0"/>
              <a:t>. </a:t>
            </a:r>
          </a:p>
        </p:txBody>
      </p:sp>
    </p:spTree>
    <p:extLst>
      <p:ext uri="{BB962C8B-B14F-4D97-AF65-F5344CB8AC3E}">
        <p14:creationId xmlns:p14="http://schemas.microsoft.com/office/powerpoint/2010/main" val="2899695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6050037"/>
            <a:ext cx="5719936" cy="685800"/>
          </a:xfrm>
        </p:spPr>
        <p:txBody>
          <a:bodyPr/>
          <a:lstStyle/>
          <a:p>
            <a:r>
              <a:rPr lang="en-US" dirty="0" smtClean="0"/>
              <a:t>Ian Lowe</a:t>
            </a:r>
            <a:endParaRPr lang="en-US" dirty="0"/>
          </a:p>
        </p:txBody>
      </p:sp>
      <p:sp>
        <p:nvSpPr>
          <p:cNvPr id="4" name="Title 3"/>
          <p:cNvSpPr>
            <a:spLocks noGrp="1"/>
          </p:cNvSpPr>
          <p:nvPr>
            <p:ph type="ctrTitle"/>
          </p:nvPr>
        </p:nvSpPr>
        <p:spPr>
          <a:xfrm>
            <a:off x="2362200" y="1700808"/>
            <a:ext cx="6477000" cy="4166592"/>
          </a:xfrm>
        </p:spPr>
        <p:txBody>
          <a:bodyPr>
            <a:noAutofit/>
          </a:bodyPr>
          <a:lstStyle/>
          <a:p>
            <a:pPr algn="ctr"/>
            <a:r>
              <a:rPr lang="en-US" sz="6000" b="1" dirty="0" smtClean="0"/>
              <a:t>RESOURCE  EFFICIENCY:  Economics  &amp;  outlook  for  </a:t>
            </a:r>
            <a:r>
              <a:rPr lang="en-US" sz="6000" b="1" dirty="0" err="1" smtClean="0"/>
              <a:t>asia</a:t>
            </a:r>
            <a:r>
              <a:rPr lang="en-US" sz="6000" b="1" dirty="0" smtClean="0"/>
              <a:t>  &amp;  pacific</a:t>
            </a:r>
            <a:br>
              <a:rPr lang="en-US" sz="6000" b="1" dirty="0" smtClean="0"/>
            </a:br>
            <a:r>
              <a:rPr lang="en-US" sz="6000" b="1" dirty="0" smtClean="0"/>
              <a:t/>
            </a:r>
            <a:br>
              <a:rPr lang="en-US" sz="6000" b="1" dirty="0" smtClean="0"/>
            </a:br>
            <a:r>
              <a:rPr lang="en-US" sz="2800" b="1" dirty="0" err="1" smtClean="0"/>
              <a:t>unep</a:t>
            </a:r>
            <a:r>
              <a:rPr lang="en-US" sz="2800" b="1" dirty="0" smtClean="0"/>
              <a:t>  2011</a:t>
            </a:r>
            <a:endParaRPr lang="en-US" sz="6000" b="1" dirty="0"/>
          </a:p>
        </p:txBody>
      </p:sp>
    </p:spTree>
    <p:extLst>
      <p:ext uri="{BB962C8B-B14F-4D97-AF65-F5344CB8AC3E}">
        <p14:creationId xmlns:p14="http://schemas.microsoft.com/office/powerpoint/2010/main" val="1986971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268760"/>
            <a:ext cx="8153400" cy="5589240"/>
          </a:xfrm>
        </p:spPr>
        <p:txBody>
          <a:bodyPr>
            <a:normAutofit fontScale="92500" lnSpcReduction="10000"/>
          </a:bodyPr>
          <a:lstStyle/>
          <a:p>
            <a:endParaRPr lang="en-US" dirty="0" smtClean="0"/>
          </a:p>
          <a:p>
            <a:pPr algn="ctr">
              <a:buNone/>
            </a:pPr>
            <a:r>
              <a:rPr lang="en-US" dirty="0" smtClean="0"/>
              <a:t> </a:t>
            </a:r>
            <a:r>
              <a:rPr lang="en-US" sz="6500" dirty="0" smtClean="0"/>
              <a:t>Report  prepared  for  UNEP  by  CSIRO  in  collaboration  with  other  research  bodies  in  Asia-Pacific  region  </a:t>
            </a:r>
          </a:p>
          <a:p>
            <a:pPr algn="ctr">
              <a:buNone/>
            </a:pPr>
            <a:endParaRPr lang="en-US" sz="4000" dirty="0" smtClean="0"/>
          </a:p>
          <a:p>
            <a:endParaRPr lang="en-US" sz="4000" dirty="0" smtClean="0"/>
          </a:p>
        </p:txBody>
      </p:sp>
    </p:spTree>
    <p:extLst>
      <p:ext uri="{BB962C8B-B14F-4D97-AF65-F5344CB8AC3E}">
        <p14:creationId xmlns:p14="http://schemas.microsoft.com/office/powerpoint/2010/main" val="2074916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Spectacular  growth</a:t>
            </a:r>
            <a:endParaRPr lang="en-US" sz="5400" b="1" dirty="0"/>
          </a:p>
        </p:txBody>
      </p:sp>
      <p:sp>
        <p:nvSpPr>
          <p:cNvPr id="3" name="Content Placeholder 2"/>
          <p:cNvSpPr>
            <a:spLocks noGrp="1"/>
          </p:cNvSpPr>
          <p:nvPr>
            <p:ph sz="quarter" idx="1"/>
          </p:nvPr>
        </p:nvSpPr>
        <p:spPr>
          <a:xfrm>
            <a:off x="612648" y="1600200"/>
            <a:ext cx="8153400" cy="5069160"/>
          </a:xfrm>
        </p:spPr>
        <p:txBody>
          <a:bodyPr>
            <a:noAutofit/>
          </a:bodyPr>
          <a:lstStyle/>
          <a:p>
            <a:r>
              <a:rPr lang="en-US" sz="2800" b="1" dirty="0" smtClean="0"/>
              <a:t>“1970  to  2005  saw  the  most  rapid  growth  in  natural  resource  use  in  the  history  of  Asia  and  the  Pacific,  impelled  by  unprecedented  economic  development  and  progress  in  most  of   its  countries”</a:t>
            </a:r>
          </a:p>
          <a:p>
            <a:pPr>
              <a:buNone/>
            </a:pPr>
            <a:endParaRPr lang="en-US" sz="2800" b="1" dirty="0" smtClean="0"/>
          </a:p>
          <a:p>
            <a:r>
              <a:rPr lang="en-US" sz="2800" b="1" dirty="0" smtClean="0"/>
              <a:t>Also  “greater  environmental  pressures,  larger  greenhouse  gas  emissions,  lower  resource  and  energy  efficiency  and  rising  consumer  waste” </a:t>
            </a:r>
          </a:p>
        </p:txBody>
      </p:sp>
    </p:spTree>
    <p:extLst>
      <p:ext uri="{BB962C8B-B14F-4D97-AF65-F5344CB8AC3E}">
        <p14:creationId xmlns:p14="http://schemas.microsoft.com/office/powerpoint/2010/main" val="3659148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Looming  challenges</a:t>
            </a:r>
            <a:endParaRPr lang="en-US" sz="5400" b="1" dirty="0"/>
          </a:p>
        </p:txBody>
      </p:sp>
      <p:sp>
        <p:nvSpPr>
          <p:cNvPr id="3" name="Content Placeholder 2"/>
          <p:cNvSpPr>
            <a:spLocks noGrp="1"/>
          </p:cNvSpPr>
          <p:nvPr>
            <p:ph sz="quarter" idx="1"/>
          </p:nvPr>
        </p:nvSpPr>
        <p:spPr>
          <a:xfrm>
            <a:off x="467544" y="1412776"/>
            <a:ext cx="8424936" cy="4683224"/>
          </a:xfrm>
        </p:spPr>
        <p:txBody>
          <a:bodyPr>
            <a:noAutofit/>
          </a:bodyPr>
          <a:lstStyle/>
          <a:p>
            <a:r>
              <a:rPr lang="en-US" sz="3600" b="1" dirty="0" smtClean="0"/>
              <a:t>“today’s  patterns  of  production  and  consumption  broaching  the  limits  of  what  the  planet  can  supply  and  sustain”</a:t>
            </a:r>
          </a:p>
          <a:p>
            <a:endParaRPr lang="en-US" sz="3600" b="1" dirty="0" smtClean="0"/>
          </a:p>
          <a:p>
            <a:r>
              <a:rPr lang="en-US" sz="3600" b="1" dirty="0" smtClean="0"/>
              <a:t>“pressures  arising  from  scarcity  of  water,  land,  food,  nutrients,  oil  &amp;  strategic  materials  are  converging  rapidly”   </a:t>
            </a:r>
            <a:endParaRPr lang="en-US" sz="3600" b="1" dirty="0"/>
          </a:p>
        </p:txBody>
      </p:sp>
    </p:spTree>
    <p:extLst>
      <p:ext uri="{BB962C8B-B14F-4D97-AF65-F5344CB8AC3E}">
        <p14:creationId xmlns:p14="http://schemas.microsoft.com/office/powerpoint/2010/main" val="547937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  The  bottom  line </a:t>
            </a:r>
            <a:endParaRPr lang="en-US" sz="6000" b="1"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pPr>
              <a:buNone/>
            </a:pPr>
            <a:endParaRPr lang="en-US" dirty="0" smtClean="0"/>
          </a:p>
          <a:p>
            <a:pPr>
              <a:buNone/>
            </a:pPr>
            <a:r>
              <a:rPr lang="en-US" sz="4000" dirty="0" smtClean="0"/>
              <a:t>  “</a:t>
            </a:r>
            <a:r>
              <a:rPr lang="en-US" sz="4000" b="1" dirty="0" smtClean="0"/>
              <a:t>A  new  industrial  revolution  that  uses  far  less  energy,  water  and  raw  materials  is  becoming  essential  </a:t>
            </a:r>
            <a:r>
              <a:rPr lang="en-US" sz="4000" dirty="0" smtClean="0"/>
              <a:t>in  the  face  of  emerging  global  uncertainties  in  resource  supply,  economics,  environmental  change  and  climate  change”</a:t>
            </a:r>
            <a:endParaRPr lang="en-US" sz="4000" dirty="0"/>
          </a:p>
        </p:txBody>
      </p:sp>
    </p:spTree>
    <p:extLst>
      <p:ext uri="{BB962C8B-B14F-4D97-AF65-F5344CB8AC3E}">
        <p14:creationId xmlns:p14="http://schemas.microsoft.com/office/powerpoint/2010/main" val="4049886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556791"/>
            <a:ext cx="8569325" cy="5301209"/>
          </a:xfrm>
        </p:spPr>
        <p:txBody>
          <a:bodyPr>
            <a:normAutofit fontScale="90000"/>
          </a:bodyPr>
          <a:lstStyle/>
          <a:p>
            <a:pPr eaLnBrk="1" hangingPunct="1"/>
            <a:r>
              <a:rPr lang="en-US" sz="5400" dirty="0" smtClean="0">
                <a:latin typeface="Comic Sans MS" pitchFamily="66" charset="0"/>
              </a:rPr>
              <a:t>“</a:t>
            </a:r>
            <a:r>
              <a:rPr lang="en-US" sz="5400" b="1" dirty="0" smtClean="0">
                <a:latin typeface="Comic Sans MS" pitchFamily="66" charset="0"/>
              </a:rPr>
              <a:t>Our  present  course  is  unsustainable  -  postponing  action  is  no  longer  an  option”</a:t>
            </a:r>
            <a:br>
              <a:rPr lang="en-US" sz="5400" b="1" dirty="0" smtClean="0">
                <a:latin typeface="Comic Sans MS" pitchFamily="66" charset="0"/>
              </a:rPr>
            </a:br>
            <a:r>
              <a:rPr lang="en-US" sz="5400" dirty="0" smtClean="0">
                <a:latin typeface="Comic Sans MS" pitchFamily="66" charset="0"/>
              </a:rPr>
              <a:t/>
            </a:r>
            <a:br>
              <a:rPr lang="en-US" sz="5400" dirty="0" smtClean="0">
                <a:latin typeface="Comic Sans MS" pitchFamily="66" charset="0"/>
              </a:rPr>
            </a:br>
            <a:r>
              <a:rPr lang="en-US" sz="5400" dirty="0" smtClean="0">
                <a:solidFill>
                  <a:schemeClr val="tx1"/>
                </a:solidFill>
                <a:latin typeface="Comic Sans MS" pitchFamily="66" charset="0"/>
              </a:rPr>
              <a:t>-</a:t>
            </a:r>
            <a:r>
              <a:rPr lang="en-US" sz="5400" dirty="0" smtClean="0">
                <a:latin typeface="Comic Sans MS" pitchFamily="66" charset="0"/>
              </a:rPr>
              <a:t> </a:t>
            </a:r>
            <a:r>
              <a:rPr lang="en-US" sz="5400" dirty="0" smtClean="0">
                <a:solidFill>
                  <a:schemeClr val="tx1"/>
                </a:solidFill>
                <a:latin typeface="Comic Sans MS" pitchFamily="66" charset="0"/>
              </a:rPr>
              <a:t>GEO 2000 [UNEP 1999]</a:t>
            </a:r>
            <a:br>
              <a:rPr lang="en-US" sz="5400" dirty="0" smtClean="0">
                <a:solidFill>
                  <a:schemeClr val="tx1"/>
                </a:solidFill>
                <a:latin typeface="Comic Sans MS" pitchFamily="66" charset="0"/>
              </a:rPr>
            </a:br>
            <a:r>
              <a:rPr lang="en-US" dirty="0" smtClean="0"/>
              <a:t> </a:t>
            </a:r>
          </a:p>
        </p:txBody>
      </p:sp>
    </p:spTree>
    <p:extLst>
      <p:ext uri="{BB962C8B-B14F-4D97-AF65-F5344CB8AC3E}">
        <p14:creationId xmlns:p14="http://schemas.microsoft.com/office/powerpoint/2010/main" val="144828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715" y="0"/>
            <a:ext cx="4986570" cy="6858000"/>
          </a:xfrm>
          <a:prstGeom prst="rect">
            <a:avLst/>
          </a:prstGeom>
        </p:spPr>
      </p:pic>
    </p:spTree>
    <p:extLst>
      <p:ext uri="{BB962C8B-B14F-4D97-AF65-F5344CB8AC3E}">
        <p14:creationId xmlns:p14="http://schemas.microsoft.com/office/powerpoint/2010/main" val="3604985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
          <p:cNvSpPr>
            <a:spLocks noChangeArrowheads="1"/>
          </p:cNvSpPr>
          <p:nvPr/>
        </p:nvSpPr>
        <p:spPr bwMode="auto">
          <a:xfrm>
            <a:off x="642938" y="0"/>
            <a:ext cx="8215312" cy="6683375"/>
          </a:xfrm>
          <a:prstGeom prst="rect">
            <a:avLst/>
          </a:prstGeom>
          <a:noFill/>
          <a:ln w="9525">
            <a:noFill/>
            <a:miter lim="800000"/>
            <a:headEnd/>
            <a:tailEnd/>
          </a:ln>
        </p:spPr>
        <p:txBody>
          <a:bodyPr>
            <a:spAutoFit/>
          </a:bodyPr>
          <a:lstStyle/>
          <a:p>
            <a:r>
              <a:rPr lang="en-US" sz="3600" b="1">
                <a:solidFill>
                  <a:schemeClr val="tx2"/>
                </a:solidFill>
                <a:latin typeface="Arial" charset="0"/>
              </a:rPr>
              <a:t>Limits  to  Growth  +  30  years  data</a:t>
            </a:r>
          </a:p>
          <a:p>
            <a:endParaRPr lang="en-US" sz="3600" b="1">
              <a:latin typeface="Arial" charset="0"/>
            </a:endParaRPr>
          </a:p>
          <a:p>
            <a:r>
              <a:rPr lang="en-US" sz="3600" b="1">
                <a:latin typeface="Arial" charset="0"/>
              </a:rPr>
              <a:t>On  </a:t>
            </a:r>
            <a:r>
              <a:rPr lang="en-US" sz="3600" b="1" i="1">
                <a:latin typeface="Arial" charset="0"/>
              </a:rPr>
              <a:t>all</a:t>
            </a:r>
            <a:r>
              <a:rPr lang="en-US" sz="3600" b="1">
                <a:latin typeface="Arial" charset="0"/>
              </a:rPr>
              <a:t>  key  parameters  [population,  </a:t>
            </a:r>
          </a:p>
          <a:p>
            <a:r>
              <a:rPr lang="en-US" sz="3600" b="1">
                <a:latin typeface="Arial" charset="0"/>
              </a:rPr>
              <a:t>resource  use,  industrial  output,</a:t>
            </a:r>
          </a:p>
          <a:p>
            <a:r>
              <a:rPr lang="en-US" sz="3600" b="1">
                <a:latin typeface="Arial" charset="0"/>
              </a:rPr>
              <a:t>agricultural  production  and  </a:t>
            </a:r>
          </a:p>
          <a:p>
            <a:r>
              <a:rPr lang="en-US" sz="3600" b="1">
                <a:latin typeface="Arial" charset="0"/>
              </a:rPr>
              <a:t>pollution]  we  are  tracking  the  “standard  run”  which  leads  to  economic  and  ecological  collapse  before  2050. </a:t>
            </a:r>
          </a:p>
          <a:p>
            <a:endParaRPr lang="en-US" sz="3600" b="1">
              <a:latin typeface="Arial" charset="0"/>
            </a:endParaRPr>
          </a:p>
          <a:p>
            <a:r>
              <a:rPr lang="en-US" sz="3600" b="1" i="1">
                <a:solidFill>
                  <a:srgbClr val="006600"/>
                </a:solidFill>
                <a:latin typeface="Arial" charset="0"/>
              </a:rPr>
              <a:t>“No-one  has  to  change.  Survival  is  optional”</a:t>
            </a:r>
            <a:endParaRPr lang="en-US" sz="1800" b="1" i="1">
              <a:solidFill>
                <a:srgbClr val="006600"/>
              </a:solidFill>
              <a:latin typeface="Arial" charset="0"/>
            </a:endParaRPr>
          </a:p>
        </p:txBody>
      </p:sp>
    </p:spTree>
    <p:extLst>
      <p:ext uri="{BB962C8B-B14F-4D97-AF65-F5344CB8AC3E}">
        <p14:creationId xmlns:p14="http://schemas.microsoft.com/office/powerpoint/2010/main" val="4097039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endParaRPr lang="en-US" dirty="0"/>
          </a:p>
        </p:txBody>
      </p:sp>
      <p:sp>
        <p:nvSpPr>
          <p:cNvPr id="271363" name="Rectangle 3"/>
          <p:cNvSpPr>
            <a:spLocks noGrp="1" noChangeArrowheads="1"/>
          </p:cNvSpPr>
          <p:nvPr>
            <p:ph idx="1"/>
          </p:nvPr>
        </p:nvSpPr>
        <p:spPr>
          <a:xfrm>
            <a:off x="357158" y="1844824"/>
            <a:ext cx="8229600" cy="5013176"/>
          </a:xfrm>
        </p:spPr>
        <p:txBody>
          <a:bodyPr>
            <a:normAutofit fontScale="92500" lnSpcReduction="10000"/>
          </a:bodyPr>
          <a:lstStyle/>
          <a:p>
            <a:pPr>
              <a:buFontTx/>
              <a:buNone/>
            </a:pPr>
            <a:r>
              <a:rPr lang="en-US" dirty="0"/>
              <a:t>   </a:t>
            </a:r>
            <a:r>
              <a:rPr lang="en-US" sz="4000" b="1" dirty="0">
                <a:latin typeface="Arial" charset="0"/>
              </a:rPr>
              <a:t>“these  recent  crises -  fuel,  food  and  finance -  are  simply  the  three  canaries  in  the  mine.  These  are  the  early  warning  signals  that  our  current  economic  system  is  simply  not  sustainable</a:t>
            </a:r>
            <a:r>
              <a:rPr lang="en-US" sz="4000" b="1" dirty="0" smtClean="0">
                <a:latin typeface="Arial" charset="0"/>
              </a:rPr>
              <a:t>.”</a:t>
            </a:r>
          </a:p>
          <a:p>
            <a:pPr>
              <a:buFontTx/>
              <a:buNone/>
            </a:pPr>
            <a:endParaRPr lang="en-US" sz="4000" b="1" dirty="0" smtClean="0">
              <a:latin typeface="Arial" charset="0"/>
            </a:endParaRPr>
          </a:p>
          <a:p>
            <a:pPr>
              <a:buFontTx/>
              <a:buNone/>
            </a:pPr>
            <a:r>
              <a:rPr lang="en-US" sz="2400" b="1" dirty="0" smtClean="0">
                <a:solidFill>
                  <a:schemeClr val="accent2"/>
                </a:solidFill>
                <a:latin typeface="Arial" charset="0"/>
              </a:rPr>
              <a:t>				WEF  Global  Agenda  Summit,  2008</a:t>
            </a:r>
            <a:endParaRPr lang="en-US" sz="2400" b="1" dirty="0">
              <a:latin typeface="Arial" charset="0"/>
            </a:endParaRPr>
          </a:p>
        </p:txBody>
      </p:sp>
    </p:spTree>
    <p:extLst>
      <p:ext uri="{BB962C8B-B14F-4D97-AF65-F5344CB8AC3E}">
        <p14:creationId xmlns:p14="http://schemas.microsoft.com/office/powerpoint/2010/main" val="3704362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640960" cy="990600"/>
          </a:xfrm>
        </p:spPr>
        <p:txBody>
          <a:bodyPr>
            <a:normAutofit/>
          </a:bodyPr>
          <a:lstStyle/>
          <a:p>
            <a:r>
              <a:rPr lang="en-US" sz="5400" dirty="0" smtClean="0"/>
              <a:t>Collapse:  Jared  Diamond</a:t>
            </a:r>
            <a:endParaRPr lang="en-US" sz="5400" dirty="0"/>
          </a:p>
        </p:txBody>
      </p:sp>
      <p:sp>
        <p:nvSpPr>
          <p:cNvPr id="3" name="Content Placeholder 2"/>
          <p:cNvSpPr>
            <a:spLocks noGrp="1"/>
          </p:cNvSpPr>
          <p:nvPr>
            <p:ph idx="1"/>
          </p:nvPr>
        </p:nvSpPr>
        <p:spPr>
          <a:xfrm>
            <a:off x="612648" y="1916832"/>
            <a:ext cx="8153400" cy="4941168"/>
          </a:xfrm>
        </p:spPr>
        <p:txBody>
          <a:bodyPr>
            <a:normAutofit lnSpcReduction="10000"/>
          </a:bodyPr>
          <a:lstStyle/>
          <a:p>
            <a:r>
              <a:rPr lang="en-US" sz="4000" b="1" dirty="0" smtClean="0"/>
              <a:t>Societies  usually  expand  until  they  reach  limits</a:t>
            </a:r>
            <a:endParaRPr lang="en-US" sz="4000" b="1" dirty="0" smtClean="0"/>
          </a:p>
          <a:p>
            <a:r>
              <a:rPr lang="en-US" sz="4000" b="1" dirty="0" smtClean="0"/>
              <a:t>They  can  then  choose  to  change,  to  live  within  those  limits,  or  maintain  practices  that  have  caused  problems</a:t>
            </a:r>
            <a:endParaRPr lang="en-US" sz="4000" b="1" dirty="0" smtClean="0"/>
          </a:p>
          <a:p>
            <a:r>
              <a:rPr lang="en-US" sz="4000" b="1" dirty="0" smtClean="0"/>
              <a:t>The  second  course  leads  to  crisis,  usually  collapse</a:t>
            </a:r>
            <a:endParaRPr lang="en-US" sz="4000" b="1" dirty="0"/>
          </a:p>
        </p:txBody>
      </p:sp>
    </p:spTree>
    <p:extLst>
      <p:ext uri="{BB962C8B-B14F-4D97-AF65-F5344CB8AC3E}">
        <p14:creationId xmlns:p14="http://schemas.microsoft.com/office/powerpoint/2010/main" val="3292632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p:spPr>
        <p:txBody>
          <a:bodyPr lIns="90488" tIns="44450" rIns="90488" bIns="44450">
            <a:normAutofit/>
          </a:bodyPr>
          <a:lstStyle/>
          <a:p>
            <a:r>
              <a:rPr lang="en-US" sz="3600" b="1" dirty="0" smtClean="0">
                <a:latin typeface="Arial" pitchFamily="34" charset="0"/>
                <a:cs typeface="Arial" pitchFamily="34" charset="0"/>
              </a:rPr>
              <a:t>Why  does  growth  myth  endure?</a:t>
            </a:r>
            <a:endParaRPr lang="en-US" sz="3600" dirty="0">
              <a:latin typeface="Arial" pitchFamily="34" charset="0"/>
              <a:cs typeface="Arial" pitchFamily="34" charset="0"/>
            </a:endParaRPr>
          </a:p>
        </p:txBody>
      </p:sp>
      <p:sp>
        <p:nvSpPr>
          <p:cNvPr id="172035" name="Rectangle 3"/>
          <p:cNvSpPr>
            <a:spLocks noGrp="1" noChangeArrowheads="1"/>
          </p:cNvSpPr>
          <p:nvPr>
            <p:ph idx="1"/>
          </p:nvPr>
        </p:nvSpPr>
        <p:spPr>
          <a:xfrm>
            <a:off x="428596" y="1844824"/>
            <a:ext cx="8286808" cy="4752528"/>
          </a:xfrm>
          <a:noFill/>
          <a:ln/>
        </p:spPr>
        <p:txBody>
          <a:bodyPr lIns="90488" tIns="44450" rIns="90488" bIns="44450">
            <a:normAutofit/>
          </a:bodyPr>
          <a:lstStyle/>
          <a:p>
            <a:pPr>
              <a:buFontTx/>
              <a:buNone/>
            </a:pPr>
            <a:r>
              <a:rPr lang="en-US" sz="3600" b="1" dirty="0">
                <a:latin typeface="Arial" pitchFamily="34" charset="0"/>
                <a:cs typeface="Arial" pitchFamily="34" charset="0"/>
              </a:rPr>
              <a:t> </a:t>
            </a:r>
            <a:r>
              <a:rPr lang="en-US" sz="3600" b="1" dirty="0" smtClean="0">
                <a:latin typeface="Arial" pitchFamily="34" charset="0"/>
                <a:cs typeface="Arial" pitchFamily="34" charset="0"/>
              </a:rPr>
              <a:t>Slaughter,  </a:t>
            </a:r>
            <a:r>
              <a:rPr lang="en-US" sz="3600" b="1" dirty="0" err="1" smtClean="0">
                <a:latin typeface="Arial" pitchFamily="34" charset="0"/>
                <a:cs typeface="Arial" pitchFamily="34" charset="0"/>
              </a:rPr>
              <a:t>Inayatullah</a:t>
            </a:r>
            <a:r>
              <a:rPr lang="en-US" sz="3600" b="1" dirty="0" smtClean="0">
                <a:latin typeface="Arial" pitchFamily="34" charset="0"/>
                <a:cs typeface="Arial" pitchFamily="34" charset="0"/>
              </a:rPr>
              <a:t>:  </a:t>
            </a:r>
            <a:r>
              <a:rPr lang="en-US" sz="3600" b="1" i="1" dirty="0" smtClean="0">
                <a:latin typeface="Arial" pitchFamily="34" charset="0"/>
                <a:cs typeface="Arial" pitchFamily="34" charset="0"/>
              </a:rPr>
              <a:t>Causal  Layered  Analysis</a:t>
            </a:r>
          </a:p>
          <a:p>
            <a:pPr>
              <a:buFontTx/>
              <a:buNone/>
            </a:pPr>
            <a:r>
              <a:rPr lang="en-US" sz="3600" b="1" dirty="0" smtClean="0">
                <a:latin typeface="Arial" pitchFamily="34" charset="0"/>
                <a:cs typeface="Arial" pitchFamily="34" charset="0"/>
              </a:rPr>
              <a:t>Most  discussion  at  Litany  level</a:t>
            </a:r>
          </a:p>
          <a:p>
            <a:pPr>
              <a:buFontTx/>
              <a:buNone/>
            </a:pPr>
            <a:r>
              <a:rPr lang="en-US" sz="3600" b="1" dirty="0" smtClean="0">
                <a:latin typeface="Arial" pitchFamily="34" charset="0"/>
                <a:cs typeface="Arial" pitchFamily="34" charset="0"/>
              </a:rPr>
              <a:t>Some  analysis  Social  Causes</a:t>
            </a:r>
          </a:p>
          <a:p>
            <a:pPr>
              <a:buFontTx/>
              <a:buNone/>
            </a:pPr>
            <a:r>
              <a:rPr lang="en-US" sz="3600" b="1" dirty="0" smtClean="0">
                <a:latin typeface="Arial" pitchFamily="34" charset="0"/>
                <a:cs typeface="Arial" pitchFamily="34" charset="0"/>
              </a:rPr>
              <a:t>Deep-seated  myths  and  metaphors  go  largely  un-noticed,  certainly unquestioned</a:t>
            </a:r>
            <a:endParaRPr lang="en-US" sz="36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Ian  Lowe</a:t>
            </a:r>
          </a:p>
        </p:txBody>
      </p:sp>
      <p:sp>
        <p:nvSpPr>
          <p:cNvPr id="6" name="Slide Number Placeholder 5"/>
          <p:cNvSpPr>
            <a:spLocks noGrp="1"/>
          </p:cNvSpPr>
          <p:nvPr>
            <p:ph type="sldNum" sz="quarter" idx="12"/>
          </p:nvPr>
        </p:nvSpPr>
        <p:spPr/>
        <p:txBody>
          <a:bodyPr>
            <a:normAutofit fontScale="85000" lnSpcReduction="20000"/>
          </a:bodyPr>
          <a:lstStyle/>
          <a:p>
            <a:fld id="{A78FB2F7-033E-4639-A802-D7762A76D756}" type="slidenum">
              <a:rPr lang="en-US"/>
              <a:pPr/>
              <a:t>33</a:t>
            </a:fld>
            <a:endParaRPr lang="en-US"/>
          </a:p>
        </p:txBody>
      </p:sp>
    </p:spTree>
    <p:extLst>
      <p:ext uri="{BB962C8B-B14F-4D97-AF65-F5344CB8AC3E}">
        <p14:creationId xmlns:p14="http://schemas.microsoft.com/office/powerpoint/2010/main" val="41467794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Deep-seated  myths</a:t>
            </a:r>
            <a:endParaRPr lang="en-US" sz="5400" b="1" dirty="0"/>
          </a:p>
        </p:txBody>
      </p:sp>
      <p:sp>
        <p:nvSpPr>
          <p:cNvPr id="3" name="Content Placeholder 2"/>
          <p:cNvSpPr>
            <a:spLocks noGrp="1"/>
          </p:cNvSpPr>
          <p:nvPr>
            <p:ph sz="quarter" idx="1"/>
          </p:nvPr>
        </p:nvSpPr>
        <p:spPr>
          <a:xfrm>
            <a:off x="612648" y="1700808"/>
            <a:ext cx="8153400" cy="4395192"/>
          </a:xfrm>
        </p:spPr>
        <p:txBody>
          <a:bodyPr>
            <a:normAutofit/>
          </a:bodyPr>
          <a:lstStyle/>
          <a:p>
            <a:r>
              <a:rPr lang="en-US" sz="3200" b="1" dirty="0" smtClean="0"/>
              <a:t>There  are  no  limits</a:t>
            </a:r>
          </a:p>
          <a:p>
            <a:endParaRPr lang="en-US" sz="3200" b="1" dirty="0"/>
          </a:p>
          <a:p>
            <a:r>
              <a:rPr lang="en-US" sz="3200" b="1" dirty="0" smtClean="0"/>
              <a:t>Growth  is  inevitable  and  desirable</a:t>
            </a:r>
          </a:p>
          <a:p>
            <a:endParaRPr lang="en-US" sz="3200" b="1" dirty="0"/>
          </a:p>
          <a:p>
            <a:r>
              <a:rPr lang="en-US" sz="3200" b="1" dirty="0" smtClean="0"/>
              <a:t>Any  other  problems  can  be  solved  as  long  as  we  are  wealthy  enough:  “It’s  the  economy,  stupid”  </a:t>
            </a:r>
            <a:endParaRPr lang="en-US" sz="3200" b="1" dirty="0"/>
          </a:p>
        </p:txBody>
      </p:sp>
    </p:spTree>
    <p:extLst>
      <p:ext uri="{BB962C8B-B14F-4D97-AF65-F5344CB8AC3E}">
        <p14:creationId xmlns:p14="http://schemas.microsoft.com/office/powerpoint/2010/main" val="1454510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Consequent  policies</a:t>
            </a:r>
            <a:endParaRPr lang="en-US" sz="4800" b="1" dirty="0"/>
          </a:p>
        </p:txBody>
      </p:sp>
      <p:sp>
        <p:nvSpPr>
          <p:cNvPr id="3" name="Content Placeholder 2"/>
          <p:cNvSpPr>
            <a:spLocks noGrp="1"/>
          </p:cNvSpPr>
          <p:nvPr>
            <p:ph sz="quarter" idx="1"/>
          </p:nvPr>
        </p:nvSpPr>
        <p:spPr/>
        <p:txBody>
          <a:bodyPr>
            <a:normAutofit/>
          </a:bodyPr>
          <a:lstStyle/>
          <a:p>
            <a:r>
              <a:rPr lang="en-US" sz="3600" b="1" dirty="0" smtClean="0"/>
              <a:t>“climate  change  is  crap”</a:t>
            </a:r>
          </a:p>
          <a:p>
            <a:r>
              <a:rPr lang="en-US" sz="3600" b="1" dirty="0" smtClean="0"/>
              <a:t>we’ll  always  find  new  resources</a:t>
            </a:r>
          </a:p>
          <a:p>
            <a:endParaRPr lang="en-US" sz="3600" b="1" dirty="0"/>
          </a:p>
          <a:p>
            <a:r>
              <a:rPr lang="en-US" sz="3600" b="1" dirty="0" smtClean="0"/>
              <a:t>“green  tape”</a:t>
            </a:r>
          </a:p>
          <a:p>
            <a:endParaRPr lang="en-US" sz="3600" b="1" dirty="0"/>
          </a:p>
          <a:p>
            <a:r>
              <a:rPr lang="en-US" sz="3600" b="1" dirty="0" smtClean="0"/>
              <a:t>“a  big  Australia … the  more  the  better”</a:t>
            </a:r>
            <a:endParaRPr lang="en-US" sz="3600" b="1" dirty="0"/>
          </a:p>
        </p:txBody>
      </p:sp>
    </p:spTree>
    <p:extLst>
      <p:ext uri="{BB962C8B-B14F-4D97-AF65-F5344CB8AC3E}">
        <p14:creationId xmlns:p14="http://schemas.microsoft.com/office/powerpoint/2010/main" val="200143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0"/>
            <a:ext cx="7772400" cy="1371600"/>
          </a:xfrm>
        </p:spPr>
        <p:txBody>
          <a:bodyPr/>
          <a:lstStyle/>
          <a:p>
            <a:r>
              <a:rPr lang="en-AU" b="1">
                <a:latin typeface="Arial Unicode MS" pitchFamily="34" charset="-128"/>
              </a:rPr>
              <a:t>Three  alternative  responses  </a:t>
            </a:r>
            <a:r>
              <a:rPr lang="en-AU" sz="3200" b="1">
                <a:solidFill>
                  <a:schemeClr val="tx1"/>
                </a:solidFill>
                <a:latin typeface="Arial Unicode MS" pitchFamily="34" charset="-128"/>
              </a:rPr>
              <a:t>[Richard  Eckersley]</a:t>
            </a:r>
          </a:p>
        </p:txBody>
      </p:sp>
      <p:sp>
        <p:nvSpPr>
          <p:cNvPr id="113667" name="Rectangle 3"/>
          <p:cNvSpPr>
            <a:spLocks noGrp="1" noChangeArrowheads="1"/>
          </p:cNvSpPr>
          <p:nvPr>
            <p:ph idx="1"/>
          </p:nvPr>
        </p:nvSpPr>
        <p:spPr>
          <a:xfrm>
            <a:off x="685800" y="1524000"/>
            <a:ext cx="7772400" cy="5721350"/>
          </a:xfrm>
        </p:spPr>
        <p:txBody>
          <a:bodyPr/>
          <a:lstStyle/>
          <a:p>
            <a:r>
              <a:rPr lang="en-AU" b="1">
                <a:solidFill>
                  <a:schemeClr val="tx2"/>
                </a:solidFill>
                <a:latin typeface="Arial Unicode MS" pitchFamily="34" charset="-128"/>
              </a:rPr>
              <a:t>Denial:</a:t>
            </a:r>
            <a:r>
              <a:rPr lang="en-AU" b="1">
                <a:latin typeface="Arial Unicode MS" pitchFamily="34" charset="-128"/>
              </a:rPr>
              <a:t>  Don’t  change,  instead  try  to  prove  that  change  is  not  necessary    			</a:t>
            </a:r>
            <a:r>
              <a:rPr lang="en-AU" sz="2800" b="1">
                <a:solidFill>
                  <a:srgbClr val="006600"/>
                </a:solidFill>
                <a:latin typeface="Arial Unicode MS" pitchFamily="34" charset="-128"/>
              </a:rPr>
              <a:t>[John  Kenneth  Galbraith]</a:t>
            </a:r>
          </a:p>
          <a:p>
            <a:endParaRPr lang="en-AU" b="1">
              <a:latin typeface="Arial Unicode MS" pitchFamily="34" charset="-128"/>
            </a:endParaRPr>
          </a:p>
          <a:p>
            <a:r>
              <a:rPr lang="en-AU" b="1">
                <a:solidFill>
                  <a:schemeClr val="tx2"/>
                </a:solidFill>
                <a:latin typeface="Arial Unicode MS" pitchFamily="34" charset="-128"/>
              </a:rPr>
              <a:t>Avoidance:</a:t>
            </a:r>
            <a:r>
              <a:rPr lang="en-AU" b="1">
                <a:latin typeface="Arial Unicode MS" pitchFamily="34" charset="-128"/>
              </a:rPr>
              <a:t>  “Don’t  underestimate  the  power  of  distraction”  </a:t>
            </a:r>
            <a:r>
              <a:rPr lang="en-AU" sz="2800" b="1">
                <a:solidFill>
                  <a:srgbClr val="006600"/>
                </a:solidFill>
                <a:latin typeface="Arial Unicode MS" pitchFamily="34" charset="-128"/>
              </a:rPr>
              <a:t>[Woody  Allen]</a:t>
            </a:r>
          </a:p>
          <a:p>
            <a:endParaRPr lang="en-AU" b="1">
              <a:latin typeface="Arial Unicode MS" pitchFamily="34" charset="-128"/>
            </a:endParaRPr>
          </a:p>
          <a:p>
            <a:r>
              <a:rPr lang="en-AU" b="1">
                <a:solidFill>
                  <a:schemeClr val="tx2"/>
                </a:solidFill>
                <a:latin typeface="Arial Unicode MS" pitchFamily="34" charset="-128"/>
              </a:rPr>
              <a:t>Take  responsibility  for  change</a:t>
            </a:r>
            <a:r>
              <a:rPr lang="en-AU" b="1">
                <a:latin typeface="Arial Unicode MS" pitchFamily="34" charset="-128"/>
              </a:rPr>
              <a:t>:  a  small  group  can  change  the  world  						</a:t>
            </a:r>
            <a:r>
              <a:rPr lang="en-AU" sz="2800" b="1">
                <a:solidFill>
                  <a:srgbClr val="006600"/>
                </a:solidFill>
                <a:latin typeface="Arial Unicode MS" pitchFamily="34" charset="-128"/>
              </a:rPr>
              <a:t>[Margaret  Mead] </a:t>
            </a:r>
          </a:p>
        </p:txBody>
      </p:sp>
    </p:spTree>
    <p:extLst>
      <p:ext uri="{BB962C8B-B14F-4D97-AF65-F5344CB8AC3E}">
        <p14:creationId xmlns:p14="http://schemas.microsoft.com/office/powerpoint/2010/main" val="204755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55576" y="0"/>
            <a:ext cx="8388424" cy="1412776"/>
          </a:xfrm>
        </p:spPr>
        <p:txBody>
          <a:bodyPr>
            <a:normAutofit fontScale="90000"/>
          </a:bodyPr>
          <a:lstStyle/>
          <a:p>
            <a:r>
              <a:rPr lang="en-AU" b="1" dirty="0">
                <a:latin typeface="Arial Unicode MS" pitchFamily="34" charset="-128"/>
              </a:rPr>
              <a:t>The  underlying  drivers  of  unsustainable  development</a:t>
            </a:r>
          </a:p>
        </p:txBody>
      </p:sp>
      <p:sp>
        <p:nvSpPr>
          <p:cNvPr id="178179" name="Rectangle 3"/>
          <p:cNvSpPr>
            <a:spLocks noGrp="1" noChangeArrowheads="1"/>
          </p:cNvSpPr>
          <p:nvPr>
            <p:ph idx="1"/>
          </p:nvPr>
        </p:nvSpPr>
        <p:spPr>
          <a:xfrm>
            <a:off x="685800" y="2060575"/>
            <a:ext cx="7772400" cy="4340225"/>
          </a:xfrm>
        </p:spPr>
        <p:txBody>
          <a:bodyPr/>
          <a:lstStyle/>
          <a:p>
            <a:r>
              <a:rPr lang="en-AU" sz="4800" b="1">
                <a:latin typeface="Arial Unicode MS" pitchFamily="34" charset="-128"/>
              </a:rPr>
              <a:t>Population  growth</a:t>
            </a:r>
          </a:p>
          <a:p>
            <a:endParaRPr lang="en-AU" sz="4800" b="1">
              <a:latin typeface="Arial Unicode MS" pitchFamily="34" charset="-128"/>
            </a:endParaRPr>
          </a:p>
          <a:p>
            <a:r>
              <a:rPr lang="en-AU" sz="4800" b="1">
                <a:latin typeface="Arial Unicode MS" pitchFamily="34" charset="-128"/>
              </a:rPr>
              <a:t>Consumption  per  person</a:t>
            </a:r>
          </a:p>
          <a:p>
            <a:endParaRPr lang="en-AU" sz="4800" b="1">
              <a:latin typeface="Arial Unicode MS" pitchFamily="34" charset="-128"/>
            </a:endParaRPr>
          </a:p>
          <a:p>
            <a:r>
              <a:rPr lang="en-AU" sz="4800" b="1">
                <a:latin typeface="Arial Unicode MS" pitchFamily="34" charset="-128"/>
              </a:rPr>
              <a:t>Societal  values</a:t>
            </a:r>
          </a:p>
        </p:txBody>
      </p:sp>
    </p:spTree>
    <p:extLst>
      <p:ext uri="{BB962C8B-B14F-4D97-AF65-F5344CB8AC3E}">
        <p14:creationId xmlns:p14="http://schemas.microsoft.com/office/powerpoint/2010/main" val="5736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0"/>
            <a:ext cx="7772400" cy="1484313"/>
          </a:xfrm>
        </p:spPr>
        <p:txBody>
          <a:bodyPr/>
          <a:lstStyle/>
          <a:p>
            <a:r>
              <a:rPr lang="en-US" sz="6000" b="1">
                <a:latin typeface="Arial Unicode MS" pitchFamily="34" charset="-128"/>
              </a:rPr>
              <a:t>New  suite  of  values</a:t>
            </a:r>
            <a:r>
              <a:rPr lang="en-US" sz="4000"/>
              <a:t> </a:t>
            </a:r>
          </a:p>
        </p:txBody>
      </p:sp>
      <p:sp>
        <p:nvSpPr>
          <p:cNvPr id="180227" name="Rectangle 3"/>
          <p:cNvSpPr>
            <a:spLocks noGrp="1" noChangeArrowheads="1"/>
          </p:cNvSpPr>
          <p:nvPr>
            <p:ph idx="1"/>
          </p:nvPr>
        </p:nvSpPr>
        <p:spPr>
          <a:xfrm>
            <a:off x="468313" y="1556792"/>
            <a:ext cx="8280400" cy="5184576"/>
          </a:xfrm>
        </p:spPr>
        <p:txBody>
          <a:bodyPr>
            <a:normAutofit/>
          </a:bodyPr>
          <a:lstStyle/>
          <a:p>
            <a:r>
              <a:rPr lang="en-US" sz="4000" b="1" dirty="0">
                <a:latin typeface="Arial Unicode MS" pitchFamily="34" charset="-128"/>
              </a:rPr>
              <a:t>Domination  of  nature  becomes </a:t>
            </a:r>
            <a:r>
              <a:rPr lang="en-US" sz="4000" b="1" i="1" dirty="0">
                <a:latin typeface="Arial Unicode MS" pitchFamily="34" charset="-128"/>
              </a:rPr>
              <a:t>ecological  sensitivity</a:t>
            </a:r>
          </a:p>
          <a:p>
            <a:endParaRPr lang="en-US" sz="4000" b="1" dirty="0">
              <a:latin typeface="Arial Unicode MS" pitchFamily="34" charset="-128"/>
            </a:endParaRPr>
          </a:p>
          <a:p>
            <a:r>
              <a:rPr lang="en-US" sz="4000" b="1" dirty="0">
                <a:latin typeface="Arial Unicode MS" pitchFamily="34" charset="-128"/>
              </a:rPr>
              <a:t>Consumerism  replaced  by </a:t>
            </a:r>
            <a:r>
              <a:rPr lang="en-US" sz="4000" b="1" i="1" dirty="0">
                <a:latin typeface="Arial Unicode MS" pitchFamily="34" charset="-128"/>
              </a:rPr>
              <a:t>quality  of  life</a:t>
            </a:r>
          </a:p>
          <a:p>
            <a:endParaRPr lang="en-US" sz="4000" b="1" dirty="0">
              <a:latin typeface="Arial Unicode MS" pitchFamily="34" charset="-128"/>
            </a:endParaRPr>
          </a:p>
          <a:p>
            <a:r>
              <a:rPr lang="en-US" sz="4000" b="1" dirty="0">
                <a:latin typeface="Arial Unicode MS" pitchFamily="34" charset="-128"/>
              </a:rPr>
              <a:t>Individualism -&gt; </a:t>
            </a:r>
            <a:r>
              <a:rPr lang="en-US" sz="4000" b="1" i="1" dirty="0">
                <a:latin typeface="Arial Unicode MS" pitchFamily="34" charset="-128"/>
              </a:rPr>
              <a:t>human  solidarity</a:t>
            </a:r>
          </a:p>
        </p:txBody>
      </p:sp>
    </p:spTree>
    <p:extLst>
      <p:ext uri="{BB962C8B-B14F-4D97-AF65-F5344CB8AC3E}">
        <p14:creationId xmlns:p14="http://schemas.microsoft.com/office/powerpoint/2010/main" val="33373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484784"/>
          </a:xfrm>
        </p:spPr>
        <p:txBody>
          <a:bodyPr/>
          <a:lstStyle/>
          <a:p>
            <a:r>
              <a:rPr lang="en-US" sz="5400" b="1" dirty="0" smtClean="0">
                <a:latin typeface="Arial" pitchFamily="34" charset="0"/>
                <a:cs typeface="Arial" pitchFamily="34" charset="0"/>
              </a:rPr>
              <a:t>“</a:t>
            </a:r>
            <a:r>
              <a:rPr lang="en-US" sz="5400" b="1" dirty="0" err="1" smtClean="0">
                <a:latin typeface="Arial" pitchFamily="34" charset="0"/>
                <a:cs typeface="Arial" pitchFamily="34" charset="0"/>
              </a:rPr>
              <a:t>globo</a:t>
            </a:r>
            <a:r>
              <a:rPr lang="en-US" sz="5400" b="1" dirty="0" smtClean="0">
                <a:latin typeface="Arial" pitchFamily="34" charset="0"/>
                <a:cs typeface="Arial" pitchFamily="34" charset="0"/>
              </a:rPr>
              <a:t>  sapiens”</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685800" y="1981200"/>
            <a:ext cx="8029604" cy="4376758"/>
          </a:xfrm>
        </p:spPr>
        <p:txBody>
          <a:bodyPr/>
          <a:lstStyle/>
          <a:p>
            <a:r>
              <a:rPr lang="en-US" sz="4000" b="1" dirty="0" smtClean="0">
                <a:latin typeface="Arial" pitchFamily="34" charset="0"/>
                <a:cs typeface="Arial" pitchFamily="34" charset="0"/>
              </a:rPr>
              <a:t>Empathy</a:t>
            </a:r>
          </a:p>
          <a:p>
            <a:r>
              <a:rPr lang="en-US" sz="4000" b="1" dirty="0" smtClean="0">
                <a:latin typeface="Arial" pitchFamily="34" charset="0"/>
                <a:cs typeface="Arial" pitchFamily="34" charset="0"/>
              </a:rPr>
              <a:t>Global  consciousness</a:t>
            </a:r>
          </a:p>
          <a:p>
            <a:r>
              <a:rPr lang="en-US" sz="4000" b="1" dirty="0" smtClean="0">
                <a:latin typeface="Arial" pitchFamily="34" charset="0"/>
                <a:cs typeface="Arial" pitchFamily="34" charset="0"/>
              </a:rPr>
              <a:t>Thinking  beyond  our  generation</a:t>
            </a:r>
          </a:p>
          <a:p>
            <a:r>
              <a:rPr lang="en-US" sz="4000" b="1" dirty="0" smtClean="0">
                <a:latin typeface="Arial" pitchFamily="34" charset="0"/>
                <a:cs typeface="Arial" pitchFamily="34" charset="0"/>
              </a:rPr>
              <a:t>Willing  to  embrace  change</a:t>
            </a:r>
          </a:p>
          <a:p>
            <a:r>
              <a:rPr lang="en-US" sz="4000" b="1" dirty="0" smtClean="0">
                <a:latin typeface="Arial" pitchFamily="34" charset="0"/>
                <a:cs typeface="Arial" pitchFamily="34" charset="0"/>
              </a:rPr>
              <a:t>Courage !</a:t>
            </a:r>
          </a:p>
          <a:p>
            <a:endParaRPr lang="en-US" dirty="0"/>
          </a:p>
        </p:txBody>
      </p:sp>
    </p:spTree>
    <p:extLst>
      <p:ext uri="{BB962C8B-B14F-4D97-AF65-F5344CB8AC3E}">
        <p14:creationId xmlns:p14="http://schemas.microsoft.com/office/powerpoint/2010/main" val="383894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5400" b="1" dirty="0" smtClean="0"/>
              <a:t>The  </a:t>
            </a:r>
            <a:r>
              <a:rPr lang="en-US" sz="5400" b="1" dirty="0" smtClean="0"/>
              <a:t>conclusion,  </a:t>
            </a:r>
            <a:r>
              <a:rPr lang="en-US" sz="5400" b="1" dirty="0" err="1" smtClean="0"/>
              <a:t>SoE</a:t>
            </a:r>
            <a:r>
              <a:rPr lang="en-US" sz="5400" b="1" dirty="0" smtClean="0"/>
              <a:t> 1</a:t>
            </a:r>
            <a:endParaRPr lang="en-US" sz="5400" b="1" dirty="0"/>
          </a:p>
        </p:txBody>
      </p:sp>
      <p:sp>
        <p:nvSpPr>
          <p:cNvPr id="3" name="Content Placeholder 2"/>
          <p:cNvSpPr>
            <a:spLocks noGrp="1"/>
          </p:cNvSpPr>
          <p:nvPr>
            <p:ph idx="1"/>
          </p:nvPr>
        </p:nvSpPr>
        <p:spPr>
          <a:xfrm>
            <a:off x="457200" y="1628800"/>
            <a:ext cx="8229600" cy="5229200"/>
          </a:xfrm>
        </p:spPr>
        <p:txBody>
          <a:bodyPr>
            <a:noAutofit/>
          </a:bodyPr>
          <a:lstStyle/>
          <a:p>
            <a:r>
              <a:rPr lang="en-US" sz="3200" b="1" dirty="0" smtClean="0"/>
              <a:t>“Australia has  some  </a:t>
            </a:r>
            <a:r>
              <a:rPr lang="en-US" sz="3200" b="1" dirty="0" smtClean="0">
                <a:solidFill>
                  <a:srgbClr val="0000FF"/>
                </a:solidFill>
              </a:rPr>
              <a:t>very  serious  environmental  problems</a:t>
            </a:r>
            <a:r>
              <a:rPr lang="en-US" sz="3200" b="1" dirty="0" smtClean="0"/>
              <a:t>.  If  we  are  to  achieve  our  goal  of  ecological  sustainability,  these  problems  need  to  be  dealt  with  immediately.</a:t>
            </a:r>
          </a:p>
          <a:p>
            <a:r>
              <a:rPr lang="en-US" sz="3200" b="1" dirty="0" smtClean="0"/>
              <a:t>“The  problems  are  the  cumulative  consequences  of  </a:t>
            </a:r>
            <a:r>
              <a:rPr lang="en-US" sz="3200" b="1" dirty="0" smtClean="0">
                <a:solidFill>
                  <a:srgbClr val="0000FF"/>
                </a:solidFill>
              </a:rPr>
              <a:t>population  growth  and  distribution</a:t>
            </a:r>
            <a:r>
              <a:rPr lang="en-US" sz="3200" b="1" dirty="0" smtClean="0"/>
              <a:t>,  lifestyles,  technologies  and  demands  on  natural  resources”</a:t>
            </a:r>
            <a:endParaRPr lang="en-US" sz="3200" b="1" dirty="0"/>
          </a:p>
        </p:txBody>
      </p:sp>
    </p:spTree>
    <p:extLst>
      <p:ext uri="{BB962C8B-B14F-4D97-AF65-F5344CB8AC3E}">
        <p14:creationId xmlns:p14="http://schemas.microsoft.com/office/powerpoint/2010/main" val="2606297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28600"/>
            <a:ext cx="6858344" cy="752128"/>
          </a:xfrm>
        </p:spPr>
        <p:txBody>
          <a:bodyPr>
            <a:noAutofit/>
          </a:bodyPr>
          <a:lstStyle/>
          <a:p>
            <a:r>
              <a:rPr lang="en-US" sz="7200" b="1" dirty="0" smtClean="0"/>
              <a:t>Conclusion</a:t>
            </a:r>
            <a:endParaRPr lang="en-US" sz="7200" b="1" dirty="0"/>
          </a:p>
        </p:txBody>
      </p:sp>
      <p:sp>
        <p:nvSpPr>
          <p:cNvPr id="3" name="Content Placeholder 2"/>
          <p:cNvSpPr>
            <a:spLocks noGrp="1"/>
          </p:cNvSpPr>
          <p:nvPr>
            <p:ph sz="quarter" idx="1"/>
          </p:nvPr>
        </p:nvSpPr>
        <p:spPr>
          <a:xfrm>
            <a:off x="251520" y="1772816"/>
            <a:ext cx="8514528" cy="5085184"/>
          </a:xfrm>
        </p:spPr>
        <p:txBody>
          <a:bodyPr>
            <a:noAutofit/>
          </a:bodyPr>
          <a:lstStyle/>
          <a:p>
            <a:pPr>
              <a:buNone/>
            </a:pPr>
            <a:r>
              <a:rPr lang="en-US" sz="4000" b="1" dirty="0" smtClean="0"/>
              <a:t>Current  human  activity  exceeds  capacity  of  natural  systems</a:t>
            </a:r>
          </a:p>
          <a:p>
            <a:pPr>
              <a:buNone/>
            </a:pPr>
            <a:r>
              <a:rPr lang="en-US" sz="4000" b="1" dirty="0" smtClean="0"/>
              <a:t>Further  growth  makes  all  the  problems  worse</a:t>
            </a:r>
          </a:p>
          <a:p>
            <a:pPr>
              <a:buNone/>
            </a:pPr>
            <a:r>
              <a:rPr lang="en-US" sz="4000" b="1" dirty="0" smtClean="0"/>
              <a:t>The  myth  of  endless  growth  now  threatens  our  survival</a:t>
            </a:r>
          </a:p>
          <a:p>
            <a:pPr>
              <a:buNone/>
            </a:pPr>
            <a:r>
              <a:rPr lang="en-US" sz="4000" b="1" dirty="0" smtClean="0">
                <a:solidFill>
                  <a:schemeClr val="tx2"/>
                </a:solidFill>
              </a:rPr>
              <a:t>A  new  approach  is  urgent</a:t>
            </a:r>
            <a:endParaRPr lang="en-US" sz="4000" b="1" dirty="0" smtClean="0">
              <a:solidFill>
                <a:schemeClr val="tx2"/>
              </a:solidFill>
            </a:endParaRPr>
          </a:p>
        </p:txBody>
      </p:sp>
    </p:spTree>
    <p:extLst>
      <p:ext uri="{BB962C8B-B14F-4D97-AF65-F5344CB8AC3E}">
        <p14:creationId xmlns:p14="http://schemas.microsoft.com/office/powerpoint/2010/main" val="4204750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This is a preview only. Click Download Now to download the templat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65219" name="Text Box 3"/>
          <p:cNvSpPr txBox="1">
            <a:spLocks noChangeArrowheads="1"/>
          </p:cNvSpPr>
          <p:nvPr/>
        </p:nvSpPr>
        <p:spPr bwMode="auto">
          <a:xfrm>
            <a:off x="2700338" y="3573463"/>
            <a:ext cx="3529012" cy="762000"/>
          </a:xfrm>
          <a:prstGeom prst="rect">
            <a:avLst/>
          </a:prstGeom>
          <a:noFill/>
          <a:ln w="9525">
            <a:noFill/>
            <a:miter lim="800000"/>
            <a:headEnd/>
            <a:tailEnd/>
          </a:ln>
          <a:effectLst/>
        </p:spPr>
        <p:txBody>
          <a:bodyPr>
            <a:spAutoFit/>
          </a:bodyPr>
          <a:lstStyle/>
          <a:p>
            <a:pPr eaLnBrk="0" hangingPunct="0"/>
            <a:r>
              <a:rPr lang="en-AU" sz="4000">
                <a:solidFill>
                  <a:schemeClr val="accent2"/>
                </a:solidFill>
                <a:latin typeface="Arial" charset="0"/>
              </a:rPr>
              <a:t> </a:t>
            </a:r>
            <a:r>
              <a:rPr lang="en-AU" sz="4400">
                <a:latin typeface="Arial" charset="0"/>
              </a:rPr>
              <a:t>a  new  story</a:t>
            </a:r>
            <a:endParaRPr lang="en-US" sz="4400">
              <a:latin typeface="Garamond" pitchFamily="18" charset="0"/>
            </a:endParaRPr>
          </a:p>
        </p:txBody>
      </p:sp>
      <p:sp>
        <p:nvSpPr>
          <p:cNvPr id="265220" name="Rectangle 4"/>
          <p:cNvSpPr>
            <a:spLocks noChangeArrowheads="1"/>
          </p:cNvSpPr>
          <p:nvPr/>
        </p:nvSpPr>
        <p:spPr bwMode="auto">
          <a:xfrm>
            <a:off x="4751388" y="6272213"/>
            <a:ext cx="4392612" cy="762000"/>
          </a:xfrm>
          <a:prstGeom prst="rect">
            <a:avLst/>
          </a:prstGeom>
          <a:noFill/>
          <a:ln w="9525">
            <a:noFill/>
            <a:miter lim="800000"/>
            <a:headEnd/>
            <a:tailEnd/>
          </a:ln>
          <a:effectLst/>
        </p:spPr>
        <p:txBody>
          <a:bodyPr>
            <a:spAutoFit/>
          </a:bodyPr>
          <a:lstStyle/>
          <a:p>
            <a:pPr eaLnBrk="0" hangingPunct="0"/>
            <a:endParaRPr lang="en-US" sz="4400" b="1">
              <a:latin typeface="Garamond" pitchFamily="18" charset="0"/>
            </a:endParaRPr>
          </a:p>
        </p:txBody>
      </p:sp>
    </p:spTree>
    <p:extLst>
      <p:ext uri="{BB962C8B-B14F-4D97-AF65-F5344CB8AC3E}">
        <p14:creationId xmlns:p14="http://schemas.microsoft.com/office/powerpoint/2010/main" val="17286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p:cTn id="7" dur="1000" fill="hold"/>
                                        <p:tgtEl>
                                          <p:spTgt spid="265218"/>
                                        </p:tgtEl>
                                        <p:attrNameLst>
                                          <p:attrName>ppt_w</p:attrName>
                                        </p:attrNameLst>
                                      </p:cBhvr>
                                      <p:tavLst>
                                        <p:tav tm="0">
                                          <p:val>
                                            <p:fltVal val="0"/>
                                          </p:val>
                                        </p:tav>
                                        <p:tav tm="100000">
                                          <p:val>
                                            <p:strVal val="#ppt_w"/>
                                          </p:val>
                                        </p:tav>
                                      </p:tavLst>
                                    </p:anim>
                                    <p:anim calcmode="lin" valueType="num">
                                      <p:cBhvr>
                                        <p:cTn id="8" dur="1000" fill="hold"/>
                                        <p:tgtEl>
                                          <p:spTgt spid="265218"/>
                                        </p:tgtEl>
                                        <p:attrNameLst>
                                          <p:attrName>ppt_h</p:attrName>
                                        </p:attrNameLst>
                                      </p:cBhvr>
                                      <p:tavLst>
                                        <p:tav tm="0">
                                          <p:val>
                                            <p:fltVal val="0"/>
                                          </p:val>
                                        </p:tav>
                                        <p:tav tm="100000">
                                          <p:val>
                                            <p:strVal val="#ppt_h"/>
                                          </p:val>
                                        </p:tav>
                                      </p:tavLst>
                                    </p:anim>
                                    <p:animEffect transition="in" filter="fade">
                                      <p:cBhvr>
                                        <p:cTn id="9" dur="1000"/>
                                        <p:tgtEl>
                                          <p:spTgt spid="2652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nodePh="1">
                                  <p:stCondLst>
                                    <p:cond delay="0"/>
                                  </p:stCondLst>
                                  <p:endCondLst>
                                    <p:cond evt="begin" delay="0">
                                      <p:tn val="12"/>
                                    </p:cond>
                                  </p:endCondLst>
                                  <p:childTnLst>
                                    <p:set>
                                      <p:cBhvr>
                                        <p:cTn id="13" dur="1" fill="hold">
                                          <p:stCondLst>
                                            <p:cond delay="0"/>
                                          </p:stCondLst>
                                        </p:cTn>
                                        <p:tgtEl>
                                          <p:spTgt spid="265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715" y="0"/>
            <a:ext cx="4986570" cy="6858000"/>
          </a:xfrm>
          <a:prstGeom prst="rect">
            <a:avLst/>
          </a:prstGeom>
        </p:spPr>
      </p:pic>
    </p:spTree>
    <p:extLst>
      <p:ext uri="{BB962C8B-B14F-4D97-AF65-F5344CB8AC3E}">
        <p14:creationId xmlns:p14="http://schemas.microsoft.com/office/powerpoint/2010/main" val="77377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6000" b="1" dirty="0" smtClean="0">
                <a:solidFill>
                  <a:srgbClr val="0000FF"/>
                </a:solidFill>
              </a:rPr>
              <a:t>The  update</a:t>
            </a:r>
            <a:endParaRPr lang="en-US" sz="6000" b="1" dirty="0">
              <a:solidFill>
                <a:srgbClr val="0000FF"/>
              </a:solidFill>
            </a:endParaRPr>
          </a:p>
        </p:txBody>
      </p:sp>
      <p:sp>
        <p:nvSpPr>
          <p:cNvPr id="3" name="Content Placeholder 2"/>
          <p:cNvSpPr>
            <a:spLocks noGrp="1"/>
          </p:cNvSpPr>
          <p:nvPr>
            <p:ph idx="1"/>
          </p:nvPr>
        </p:nvSpPr>
        <p:spPr>
          <a:xfrm>
            <a:off x="457200" y="1371600"/>
            <a:ext cx="8458200" cy="5486400"/>
          </a:xfrm>
        </p:spPr>
        <p:txBody>
          <a:bodyPr>
            <a:noAutofit/>
          </a:bodyPr>
          <a:lstStyle/>
          <a:p>
            <a:r>
              <a:rPr lang="en-US" sz="4000" b="1" dirty="0" smtClean="0"/>
              <a:t>“Much  of  Australia’s  environment  and  heritage  is  in  good  shape,  or  improving.  Other  parts  are  in  poor  condition  or  deteriorating… Our  changing  climate,  and  </a:t>
            </a:r>
            <a:r>
              <a:rPr lang="en-US" sz="4000" b="1" dirty="0" smtClean="0">
                <a:solidFill>
                  <a:srgbClr val="0000FF"/>
                </a:solidFill>
              </a:rPr>
              <a:t>growing  population  and  economy</a:t>
            </a:r>
            <a:r>
              <a:rPr lang="en-US" sz="4000" b="1" dirty="0" smtClean="0"/>
              <a:t>,  are  now  confronting  us  with  new  challenges.”  </a:t>
            </a:r>
            <a:endParaRPr lang="en-US" sz="4000" b="1" dirty="0"/>
          </a:p>
        </p:txBody>
      </p:sp>
    </p:spTree>
    <p:extLst>
      <p:ext uri="{BB962C8B-B14F-4D97-AF65-F5344CB8AC3E}">
        <p14:creationId xmlns:p14="http://schemas.microsoft.com/office/powerpoint/2010/main" val="362997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Measures  of  Progress</a:t>
            </a:r>
            <a:endParaRPr lang="en-US" sz="4800" b="1" dirty="0"/>
          </a:p>
        </p:txBody>
      </p:sp>
      <p:sp>
        <p:nvSpPr>
          <p:cNvPr id="3" name="Content Placeholder 2"/>
          <p:cNvSpPr>
            <a:spLocks noGrp="1"/>
          </p:cNvSpPr>
          <p:nvPr>
            <p:ph sz="quarter" idx="1"/>
          </p:nvPr>
        </p:nvSpPr>
        <p:spPr/>
        <p:txBody>
          <a:bodyPr>
            <a:noAutofit/>
          </a:bodyPr>
          <a:lstStyle/>
          <a:p>
            <a:r>
              <a:rPr lang="en-US" sz="3600" b="1" dirty="0" smtClean="0"/>
              <a:t>ABS  project  begun  in  1990</a:t>
            </a:r>
          </a:p>
          <a:p>
            <a:r>
              <a:rPr lang="en-US" sz="3600" b="1" dirty="0" smtClean="0"/>
              <a:t>Headline  indicators:  economic,  social,  environmental</a:t>
            </a:r>
          </a:p>
          <a:p>
            <a:r>
              <a:rPr lang="en-US" sz="3600" b="1" dirty="0" smtClean="0"/>
              <a:t>Every  report  shows  continuous  economic  progress,  mixed  social  change,  all  key  environmental  indicators  worsening</a:t>
            </a:r>
            <a:endParaRPr lang="en-US" sz="3600" b="1" dirty="0"/>
          </a:p>
        </p:txBody>
      </p:sp>
    </p:spTree>
    <p:extLst>
      <p:ext uri="{BB962C8B-B14F-4D97-AF65-F5344CB8AC3E}">
        <p14:creationId xmlns:p14="http://schemas.microsoft.com/office/powerpoint/2010/main" val="422512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95536" y="0"/>
            <a:ext cx="8748464" cy="1412776"/>
          </a:xfrm>
          <a:noFill/>
          <a:ln/>
        </p:spPr>
        <p:txBody>
          <a:bodyPr lIns="90488" tIns="44450" rIns="90488" bIns="44450">
            <a:normAutofit/>
          </a:bodyPr>
          <a:lstStyle/>
          <a:p>
            <a:r>
              <a:rPr lang="en-US" sz="4800" b="1" dirty="0" smtClean="0">
                <a:latin typeface="Arial" pitchFamily="34" charset="0"/>
                <a:cs typeface="Arial" pitchFamily="34" charset="0"/>
              </a:rPr>
              <a:t>  Limits  to  Growth,  1972</a:t>
            </a:r>
            <a:endParaRPr lang="en-US" dirty="0">
              <a:latin typeface="Arial" pitchFamily="34" charset="0"/>
              <a:cs typeface="Arial" pitchFamily="34" charset="0"/>
            </a:endParaRPr>
          </a:p>
        </p:txBody>
      </p:sp>
      <p:sp>
        <p:nvSpPr>
          <p:cNvPr id="168963" name="Rectangle 3"/>
          <p:cNvSpPr>
            <a:spLocks noGrp="1" noChangeArrowheads="1"/>
          </p:cNvSpPr>
          <p:nvPr>
            <p:ph idx="1"/>
          </p:nvPr>
        </p:nvSpPr>
        <p:spPr>
          <a:xfrm>
            <a:off x="500034" y="1981200"/>
            <a:ext cx="8358246" cy="4114800"/>
          </a:xfrm>
          <a:noFill/>
          <a:ln/>
        </p:spPr>
        <p:txBody>
          <a:bodyPr lIns="90488" tIns="44450" rIns="90488" bIns="44450"/>
          <a:lstStyle/>
          <a:p>
            <a:r>
              <a:rPr lang="en-US" b="1" dirty="0" smtClean="0">
                <a:latin typeface="Arial" pitchFamily="34" charset="0"/>
                <a:cs typeface="Arial" pitchFamily="34" charset="0"/>
              </a:rPr>
              <a:t>If  existing  growth  trends  in  population,  resource  use,  agricultural  production,  industrial  output  and  pollution  were  all  to  continue,  the  world would reach  limits  to  growth  within  100  years</a:t>
            </a:r>
          </a:p>
          <a:p>
            <a:r>
              <a:rPr lang="en-US" b="1" dirty="0" smtClean="0">
                <a:latin typeface="Arial" pitchFamily="34" charset="0"/>
                <a:cs typeface="Arial" pitchFamily="34" charset="0"/>
              </a:rPr>
              <a:t>Most  likely  result:  environmental,  economic  and  social  collapse  before  2050</a:t>
            </a:r>
          </a:p>
          <a:p>
            <a:r>
              <a:rPr lang="en-US" b="1" dirty="0" smtClean="0">
                <a:solidFill>
                  <a:schemeClr val="tx2"/>
                </a:solidFill>
                <a:latin typeface="Arial" pitchFamily="34" charset="0"/>
                <a:cs typeface="Arial" pitchFamily="34" charset="0"/>
              </a:rPr>
              <a:t>None  of  these  trends  inevitable…</a:t>
            </a:r>
            <a:endParaRPr lang="en-US" b="1" dirty="0">
              <a:solidFill>
                <a:schemeClr val="tx2"/>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Ian  Lowe</a:t>
            </a:r>
          </a:p>
        </p:txBody>
      </p:sp>
      <p:sp>
        <p:nvSpPr>
          <p:cNvPr id="6" name="Slide Number Placeholder 5"/>
          <p:cNvSpPr>
            <a:spLocks noGrp="1"/>
          </p:cNvSpPr>
          <p:nvPr>
            <p:ph type="sldNum" sz="quarter" idx="12"/>
          </p:nvPr>
        </p:nvSpPr>
        <p:spPr/>
        <p:txBody>
          <a:bodyPr>
            <a:normAutofit fontScale="85000" lnSpcReduction="20000"/>
          </a:bodyPr>
          <a:lstStyle/>
          <a:p>
            <a:fld id="{89C17DB6-5D70-4E4E-A2D5-34DF3B06B557}" type="slidenum">
              <a:rPr lang="en-US"/>
              <a:pPr/>
              <a:t>8</a:t>
            </a:fld>
            <a:endParaRPr lang="en-US"/>
          </a:p>
        </p:txBody>
      </p:sp>
    </p:spTree>
    <p:extLst>
      <p:ext uri="{BB962C8B-B14F-4D97-AF65-F5344CB8AC3E}">
        <p14:creationId xmlns:p14="http://schemas.microsoft.com/office/powerpoint/2010/main" val="26094618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4422"/>
          </a:xfrm>
        </p:spPr>
        <p:txBody>
          <a:bodyPr>
            <a:normAutofit fontScale="90000"/>
          </a:bodyPr>
          <a:lstStyle/>
          <a:p>
            <a:r>
              <a:rPr lang="en-US" sz="6000" b="1" dirty="0" smtClean="0">
                <a:latin typeface="Arial" pitchFamily="34" charset="0"/>
                <a:cs typeface="Arial" pitchFamily="34" charset="0"/>
              </a:rPr>
              <a:t>Our  Common  Future</a:t>
            </a:r>
            <a:endParaRPr lang="en-US" sz="6000" b="1" dirty="0">
              <a:latin typeface="Arial" pitchFamily="34" charset="0"/>
              <a:cs typeface="Arial" pitchFamily="34" charset="0"/>
            </a:endParaRPr>
          </a:p>
        </p:txBody>
      </p:sp>
      <p:sp>
        <p:nvSpPr>
          <p:cNvPr id="3" name="Content Placeholder 2"/>
          <p:cNvSpPr>
            <a:spLocks noGrp="1"/>
          </p:cNvSpPr>
          <p:nvPr>
            <p:ph idx="1"/>
          </p:nvPr>
        </p:nvSpPr>
        <p:spPr>
          <a:xfrm>
            <a:off x="285720" y="1700808"/>
            <a:ext cx="8715436" cy="5157192"/>
          </a:xfrm>
        </p:spPr>
        <p:txBody>
          <a:bodyPr/>
          <a:lstStyle/>
          <a:p>
            <a:pPr lvl="0"/>
            <a:r>
              <a:rPr lang="en-US" b="1" dirty="0" smtClean="0">
                <a:latin typeface="Arial" pitchFamily="34" charset="0"/>
                <a:cs typeface="Arial" pitchFamily="34" charset="0"/>
              </a:rPr>
              <a:t>It  is  possible  to  make  development  sustainable,  meeting  the  needs  of  the   present  without  harming  the  ability  of  future  generations  to  meet  their  needs</a:t>
            </a:r>
          </a:p>
          <a:p>
            <a:pPr lvl="0"/>
            <a:endParaRPr lang="en-US" b="1" dirty="0" smtClean="0">
              <a:latin typeface="Arial" pitchFamily="34" charset="0"/>
              <a:cs typeface="Arial" pitchFamily="34" charset="0"/>
            </a:endParaRPr>
          </a:p>
          <a:p>
            <a:pPr lvl="0"/>
            <a:r>
              <a:rPr lang="en-US" b="1" dirty="0" smtClean="0">
                <a:latin typeface="Arial" pitchFamily="34" charset="0"/>
                <a:cs typeface="Arial" pitchFamily="34" charset="0"/>
              </a:rPr>
              <a:t>“The  concept  of  sustainable  development  does  imply  limits… limitations  imposed  by  the  present state  of  technology… and  by  the  ability  of  the  biosphere  to  absorb  the  effects  of  human  activities”</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4110246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8">
      <a:dk1>
        <a:sysClr val="windowText" lastClr="000000"/>
      </a:dk1>
      <a:lt1>
        <a:srgbClr val="F8E5DA"/>
      </a:lt1>
      <a:dk2>
        <a:srgbClr val="0606C6"/>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3228</TotalTime>
  <Words>1110</Words>
  <Application>Microsoft Office PowerPoint</Application>
  <PresentationFormat>On-screen Show (4:3)</PresentationFormat>
  <Paragraphs>147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The  EArTh’s  ecological  limits  and  the  myth  of  endLESs  growth</vt:lpstr>
      <vt:lpstr>The  inconvenient  truth</vt:lpstr>
      <vt:lpstr>PowerPoint Presentation</vt:lpstr>
      <vt:lpstr>The  conclusion,  SoE 1</vt:lpstr>
      <vt:lpstr>PowerPoint Presentation</vt:lpstr>
      <vt:lpstr>The  update</vt:lpstr>
      <vt:lpstr>Measures  of  Progress</vt:lpstr>
      <vt:lpstr>  Limits  to  Growth,  1972</vt:lpstr>
      <vt:lpstr>Our  Common  Future</vt:lpstr>
      <vt:lpstr>GEO4: “Unprecedented environmental change at global and regional levels”</vt:lpstr>
      <vt:lpstr>Loss of  species  diversity</vt:lpstr>
      <vt:lpstr>PowerPoint Presentation</vt:lpstr>
      <vt:lpstr>Likely  non-linear  changes</vt:lpstr>
      <vt:lpstr>An  example of  non-linear  change </vt:lpstr>
      <vt:lpstr>PowerPoint Presentation</vt:lpstr>
      <vt:lpstr>PowerPoint Presentation</vt:lpstr>
      <vt:lpstr>PowerPoint Presentation</vt:lpstr>
      <vt:lpstr>PowerPoint Presentation</vt:lpstr>
      <vt:lpstr>PowerPoint Presentation</vt:lpstr>
      <vt:lpstr>IEA  World  Energy  Outlook 2008</vt:lpstr>
      <vt:lpstr>PowerPoint Presentation</vt:lpstr>
      <vt:lpstr>Summary  of  key  issues</vt:lpstr>
      <vt:lpstr>PowerPoint Presentation</vt:lpstr>
      <vt:lpstr>RESOURCE  EFFICIENCY:  Economics  &amp;  outlook  for  asia  &amp;  pacific  unep  2011</vt:lpstr>
      <vt:lpstr>PowerPoint Presentation</vt:lpstr>
      <vt:lpstr>Spectacular  growth</vt:lpstr>
      <vt:lpstr>Looming  challenges</vt:lpstr>
      <vt:lpstr>  The  bottom  line </vt:lpstr>
      <vt:lpstr>“Our  present  course  is  unsustainable  -  postponing  action  is  no  longer  an  option”  - GEO 2000 [UNEP 1999]  </vt:lpstr>
      <vt:lpstr>PowerPoint Presentation</vt:lpstr>
      <vt:lpstr>PowerPoint Presentation</vt:lpstr>
      <vt:lpstr>Collapse:  Jared  Diamond</vt:lpstr>
      <vt:lpstr>Why  does  growth  myth  endure?</vt:lpstr>
      <vt:lpstr>Deep-seated  myths</vt:lpstr>
      <vt:lpstr>Consequent  policies</vt:lpstr>
      <vt:lpstr>Three  alternative  responses  [Richard  Eckersley]</vt:lpstr>
      <vt:lpstr>The  underlying  drivers  of  unsustainable  development</vt:lpstr>
      <vt:lpstr>New  suite  of  values </vt:lpstr>
      <vt:lpstr>“globo  sapiens”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Administratr</dc:creator>
  <cp:lastModifiedBy>toshiba</cp:lastModifiedBy>
  <cp:revision>30</cp:revision>
  <dcterms:created xsi:type="dcterms:W3CDTF">2011-04-29T03:36:27Z</dcterms:created>
  <dcterms:modified xsi:type="dcterms:W3CDTF">2013-09-26T10:57:33Z</dcterms:modified>
</cp:coreProperties>
</file>