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73" r:id="rId7"/>
    <p:sldId id="262" r:id="rId8"/>
    <p:sldId id="270" r:id="rId9"/>
    <p:sldId id="271" r:id="rId10"/>
    <p:sldId id="264" r:id="rId11"/>
    <p:sldId id="269" r:id="rId12"/>
    <p:sldId id="268" r:id="rId13"/>
    <p:sldId id="263" r:id="rId14"/>
    <p:sldId id="274" r:id="rId15"/>
    <p:sldId id="265" r:id="rId16"/>
    <p:sldId id="266" r:id="rId17"/>
    <p:sldId id="272" r:id="rId18"/>
    <p:sldId id="267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0" autoAdjust="0"/>
    <p:restoredTop sz="86410" autoAdjust="0"/>
  </p:normalViewPr>
  <p:slideViewPr>
    <p:cSldViewPr snapToGrid="0" snapToObjects="1">
      <p:cViewPr varScale="1">
        <p:scale>
          <a:sx n="111" d="100"/>
          <a:sy n="111" d="100"/>
        </p:scale>
        <p:origin x="-480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800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interSettings" Target="printerSettings/printerSettings1.bin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516624"/>
            <a:ext cx="7315200" cy="2595025"/>
          </a:xfrm>
        </p:spPr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166530"/>
            <a:ext cx="7315200" cy="1144632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7D661-1836-44F7-8FAF-35E8F866ECD3}" type="datetime1">
              <a:rPr lang="en-US" smtClean="0"/>
              <a:pPr/>
              <a:t>26/09/13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F71CE-B899-4B2B-848D-9F12F0C901B6}" type="datetimeFigureOut">
              <a:rPr lang="en-US" smtClean="0"/>
              <a:t>26/09/13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7606D-E5C4-4C2F-8241-EC2663EF1C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48400" y="1826709"/>
            <a:ext cx="1492499" cy="4484454"/>
          </a:xfrm>
        </p:spPr>
        <p:txBody>
          <a:bodyPr vert="eaVert"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4524" y="1826709"/>
            <a:ext cx="5241476" cy="4484454"/>
          </a:xfrm>
        </p:spPr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F1CA-F464-4B29-B867-EAF8A9B936E3}" type="datetime1">
              <a:rPr lang="en-US" smtClean="0"/>
              <a:pPr/>
              <a:t>26/09/13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6B357-51B9-47D2-A71D-0D06CB03185D}" type="datetime1">
              <a:rPr lang="en-US" smtClean="0"/>
              <a:pPr/>
              <a:t>26/09/13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017572"/>
            <a:ext cx="7315200" cy="1293592"/>
          </a:xfrm>
        </p:spPr>
        <p:txBody>
          <a:bodyPr anchor="t"/>
          <a:lstStyle>
            <a:lvl1pPr algn="l">
              <a:defRPr sz="4000" b="0" cap="none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3865097"/>
            <a:ext cx="7315200" cy="10984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CB827-F132-4DF6-9FB9-4035A4C798EF}" type="datetime1">
              <a:rPr lang="en-US" smtClean="0"/>
              <a:pPr/>
              <a:t>26/09/13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2A601-7D32-4ED7-AD1A-974B6DDBDCDC}" type="datetime1">
              <a:rPr lang="en-US" smtClean="0"/>
              <a:pPr/>
              <a:t>26/09/13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914400" y="2743200"/>
            <a:ext cx="3566160" cy="3593592"/>
          </a:xfrm>
        </p:spPr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81728" y="2743200"/>
            <a:ext cx="3566160" cy="3595687"/>
          </a:xfrm>
        </p:spPr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6348" y="2743200"/>
            <a:ext cx="336499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5144" y="2743200"/>
            <a:ext cx="336206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7B41-4A0C-4639-A132-E5C8F99A4BE8}" type="datetime1">
              <a:rPr lang="en-US" smtClean="0"/>
              <a:pPr/>
              <a:t>26/09/13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en-AU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914400" y="3383280"/>
            <a:ext cx="3566160" cy="2953512"/>
          </a:xfrm>
        </p:spPr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81727" y="3383280"/>
            <a:ext cx="3566160" cy="2953512"/>
          </a:xfrm>
        </p:spPr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967FD-6084-4075-993E-77EC8038773F}" type="datetime1">
              <a:rPr lang="en-US" smtClean="0"/>
              <a:pPr/>
              <a:t>26/09/13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88B47-74BA-4873-ADAE-EB0120124E83}" type="datetime1">
              <a:rPr lang="en-US" smtClean="0"/>
              <a:pPr/>
              <a:t>26/09/13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5362"/>
            <a:ext cx="2950936" cy="2173015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AU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1752" y="1826709"/>
            <a:ext cx="4207848" cy="4476614"/>
          </a:xfrm>
        </p:spPr>
        <p:txBody>
          <a:bodyPr anchor="ctr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61095"/>
            <a:ext cx="2950936" cy="22453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F52C1-9A39-494C-9977-BBEFAB872C1F}" type="datetime1">
              <a:rPr lang="en-US" smtClean="0"/>
              <a:pPr/>
              <a:t>26/09/13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8800"/>
            <a:ext cx="2953512" cy="2176272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AU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91000" y="2286000"/>
            <a:ext cx="4038600" cy="3352800"/>
          </a:xfrm>
          <a:solidFill>
            <a:schemeClr val="accent2"/>
          </a:solidFill>
          <a:ln w="12700">
            <a:noFill/>
          </a:ln>
          <a:effectLst>
            <a:reflection blurRad="12700" stA="30000" endPos="30000" dist="31750" dir="5400000" sy="-100000" algn="bl" rotWithShape="0"/>
          </a:effectLst>
          <a:scene3d>
            <a:camera prst="perspectiveRight" fov="2700000">
              <a:rot lat="240000" lon="900000" rev="0"/>
            </a:camera>
            <a:lightRig rig="threePt" dir="t">
              <a:rot lat="0" lon="0" rev="2700000"/>
            </a:lightRig>
          </a:scene3d>
          <a:sp3d/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AU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59936"/>
            <a:ext cx="2953512" cy="224942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EACE2-EA00-4376-9A66-47ABB8B02CF5}" type="datetime1">
              <a:rPr lang="en-US" smtClean="0"/>
              <a:pPr/>
              <a:t>26/09/13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435268" y="573807"/>
            <a:ext cx="86236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569419" y="573807"/>
            <a:ext cx="576072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AU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769833"/>
            <a:ext cx="7315200" cy="35395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07690" y="548797"/>
            <a:ext cx="1189132" cy="2979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alpha val="50000"/>
                  </a:schemeClr>
                </a:solidFill>
              </a:defRPr>
            </a:lvl1pPr>
          </a:lstStyle>
          <a:p>
            <a:fld id="{DA47DADC-55EA-4839-91C8-5BCC0EC06F5C}" type="datetime1">
              <a:rPr lang="en-US" smtClean="0"/>
              <a:pPr/>
              <a:t>26/09/13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14415" y="548797"/>
            <a:ext cx="941203" cy="3017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CE8079A4-7AA8-4A4F-87E2-7781EC5097D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08688" y="855956"/>
            <a:ext cx="2246489" cy="301227"/>
          </a:xfrm>
          <a:prstGeom prst="rect">
            <a:avLst/>
          </a:prstGeom>
        </p:spPr>
        <p:txBody>
          <a:bodyPr vert="horz" lIns="91440" tIns="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2" r:id="rId10"/>
    <p:sldLayoutId id="214748367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ots.govt.nz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ots.govt.nz" TargetMode="Externa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atangi-tribunal.govt.nz" TargetMode="External"/><Relationship Id="rId4" Type="http://schemas.openxmlformats.org/officeDocument/2006/relationships/hyperlink" Target="http://www.legislation.govt.nz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ots.govt.nz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Providing for indigenous perspectives – New Zealand examples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Baden Vertongen</a:t>
            </a:r>
          </a:p>
        </p:txBody>
      </p:sp>
    </p:spTree>
    <p:extLst>
      <p:ext uri="{BB962C8B-B14F-4D97-AF65-F5344CB8AC3E}">
        <p14:creationId xmlns:p14="http://schemas.microsoft.com/office/powerpoint/2010/main" val="37897004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sz="4000" dirty="0" smtClean="0"/>
              <a:t>The </a:t>
            </a:r>
            <a:r>
              <a:rPr lang="en-US" sz="4000" dirty="0" err="1" smtClean="0"/>
              <a:t>Whanganui</a:t>
            </a:r>
            <a:r>
              <a:rPr lang="en-US" sz="4000" dirty="0" smtClean="0"/>
              <a:t> River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endParaRPr lang="en-US" sz="220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kern="1200" baseline="0" dirty="0" smtClean="0">
                <a:solidFill>
                  <a:schemeClr val="tx1"/>
                </a:solidFill>
                <a:effectLst/>
              </a:rPr>
              <a:t>Claims re the </a:t>
            </a:r>
            <a:r>
              <a:rPr lang="en-US" kern="1200" baseline="0" dirty="0" err="1" smtClean="0">
                <a:solidFill>
                  <a:schemeClr val="tx1"/>
                </a:solidFill>
                <a:effectLst/>
              </a:rPr>
              <a:t>Whanganui</a:t>
            </a:r>
            <a:r>
              <a:rPr lang="en-US" kern="1200" baseline="0" dirty="0" smtClean="0">
                <a:solidFill>
                  <a:schemeClr val="tx1"/>
                </a:solidFill>
                <a:effectLst/>
              </a:rPr>
              <a:t> River include the longest running piece of litigation in NZ;</a:t>
            </a:r>
          </a:p>
          <a:p>
            <a:r>
              <a:rPr lang="en-US" kern="1200" baseline="0" dirty="0" smtClean="0">
                <a:solidFill>
                  <a:schemeClr val="tx1"/>
                </a:solidFill>
                <a:effectLst/>
              </a:rPr>
              <a:t>Relate to ownership and management (</a:t>
            </a:r>
            <a:r>
              <a:rPr lang="en-US" kern="1200" baseline="0" dirty="0" err="1" smtClean="0">
                <a:solidFill>
                  <a:schemeClr val="tx1"/>
                </a:solidFill>
                <a:effectLst/>
              </a:rPr>
              <a:t>eg</a:t>
            </a:r>
            <a:r>
              <a:rPr lang="en-US" kern="1200" baseline="0" dirty="0" smtClean="0">
                <a:solidFill>
                  <a:schemeClr val="tx1"/>
                </a:solidFill>
                <a:effectLst/>
              </a:rPr>
              <a:t> extraction of gavel and hydro-electric generation);</a:t>
            </a:r>
          </a:p>
          <a:p>
            <a:r>
              <a:rPr lang="en-US" kern="1200" baseline="0" dirty="0" smtClean="0">
                <a:solidFill>
                  <a:schemeClr val="tx1"/>
                </a:solidFill>
                <a:effectLst/>
              </a:rPr>
              <a:t>Numerous </a:t>
            </a:r>
            <a:r>
              <a:rPr lang="en-US" kern="1200" baseline="0" dirty="0" err="1" smtClean="0">
                <a:solidFill>
                  <a:schemeClr val="tx1"/>
                </a:solidFill>
                <a:effectLst/>
              </a:rPr>
              <a:t>iwi</a:t>
            </a:r>
            <a:r>
              <a:rPr lang="en-US" kern="1200" baseline="0" dirty="0" smtClean="0">
                <a:solidFill>
                  <a:schemeClr val="tx1"/>
                </a:solidFill>
                <a:effectLst/>
              </a:rPr>
              <a:t> and </a:t>
            </a:r>
            <a:r>
              <a:rPr lang="en-US" kern="1200" baseline="0" dirty="0" err="1" smtClean="0">
                <a:solidFill>
                  <a:schemeClr val="tx1"/>
                </a:solidFill>
                <a:effectLst/>
              </a:rPr>
              <a:t>hapu</a:t>
            </a:r>
            <a:r>
              <a:rPr lang="en-US" dirty="0"/>
              <a:t>  </a:t>
            </a:r>
            <a:r>
              <a:rPr lang="en-US" dirty="0" smtClean="0"/>
              <a:t>have interests;</a:t>
            </a:r>
            <a:endParaRPr lang="en-US" kern="1200" baseline="0" dirty="0" smtClean="0">
              <a:solidFill>
                <a:schemeClr val="tx1"/>
              </a:solidFill>
              <a:effectLst/>
            </a:endParaRPr>
          </a:p>
          <a:p>
            <a:r>
              <a:rPr lang="en-US" kern="1200" baseline="0" dirty="0" smtClean="0">
                <a:solidFill>
                  <a:schemeClr val="tx1"/>
                </a:solidFill>
                <a:effectLst/>
              </a:rPr>
              <a:t>Waitangi Tribunal report in 1999 (hearings were in 93-94);</a:t>
            </a:r>
          </a:p>
          <a:p>
            <a:r>
              <a:rPr lang="en-US" dirty="0" smtClean="0"/>
              <a:t>Negotiations since 2002;</a:t>
            </a:r>
          </a:p>
          <a:p>
            <a:r>
              <a:rPr lang="en-US" dirty="0" smtClean="0"/>
              <a:t>‘</a:t>
            </a:r>
            <a:r>
              <a:rPr lang="en-US" kern="1200" baseline="0" dirty="0" smtClean="0">
                <a:solidFill>
                  <a:schemeClr val="tx1"/>
                </a:solidFill>
                <a:effectLst/>
              </a:rPr>
              <a:t>Agreement </a:t>
            </a:r>
            <a:r>
              <a:rPr lang="en-US" kern="1200" baseline="0" dirty="0" smtClean="0">
                <a:solidFill>
                  <a:schemeClr val="tx1"/>
                </a:solidFill>
                <a:effectLst/>
              </a:rPr>
              <a:t>in</a:t>
            </a:r>
            <a:r>
              <a:rPr lang="en-US" kern="1200" dirty="0" smtClean="0">
                <a:solidFill>
                  <a:schemeClr val="tx1"/>
                </a:solidFill>
                <a:effectLst/>
              </a:rPr>
              <a:t> </a:t>
            </a:r>
            <a:r>
              <a:rPr lang="en-US" kern="1200" dirty="0" smtClean="0">
                <a:solidFill>
                  <a:schemeClr val="tx1"/>
                </a:solidFill>
                <a:effectLst/>
              </a:rPr>
              <a:t>Principle’ </a:t>
            </a:r>
            <a:r>
              <a:rPr lang="en-US" kern="1200" dirty="0" smtClean="0">
                <a:solidFill>
                  <a:schemeClr val="tx1"/>
                </a:solidFill>
                <a:effectLst/>
              </a:rPr>
              <a:t>reached;</a:t>
            </a:r>
            <a:endParaRPr lang="en-US" dirty="0" smtClean="0"/>
          </a:p>
          <a:p>
            <a:r>
              <a:rPr lang="en-US" dirty="0" smtClean="0"/>
              <a:t>A</a:t>
            </a:r>
            <a:r>
              <a:rPr lang="en-US" sz="20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legal personality for the </a:t>
            </a:r>
            <a:r>
              <a:rPr lang="en-US" sz="20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Whanganui</a:t>
            </a:r>
            <a:r>
              <a:rPr lang="en-US" sz="20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River is intended to: </a:t>
            </a:r>
            <a:endParaRPr lang="en-US" dirty="0" smtClean="0">
              <a:effectLst/>
            </a:endParaRPr>
          </a:p>
          <a:p>
            <a:pPr lvl="1"/>
            <a:r>
              <a:rPr lang="en-US" sz="1600" dirty="0" smtClean="0"/>
              <a:t>‘</a:t>
            </a:r>
            <a:r>
              <a:rPr lang="en-US" sz="16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r>
              <a:rPr lang="en-US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reflect the </a:t>
            </a:r>
            <a:r>
              <a:rPr lang="en-US" sz="18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Whanganui</a:t>
            </a:r>
            <a:r>
              <a:rPr lang="en-US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8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Iwi</a:t>
            </a:r>
            <a:r>
              <a:rPr lang="en-US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view that the River is a living entity in its own right and is incapable of being "owned" in an absolute </a:t>
            </a:r>
            <a:r>
              <a:rPr lang="en-US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sense’ </a:t>
            </a:r>
            <a:endParaRPr lang="en-US" dirty="0"/>
          </a:p>
          <a:p>
            <a:r>
              <a:rPr lang="en-US" dirty="0" err="1" smtClean="0">
                <a:effectLst/>
              </a:rPr>
              <a:t>Tutohu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Whakatupuna</a:t>
            </a:r>
            <a:r>
              <a:rPr lang="en-US" dirty="0" smtClean="0">
                <a:effectLst/>
              </a:rPr>
              <a:t> dated 30 August 2012 between </a:t>
            </a:r>
            <a:r>
              <a:rPr lang="en-US" dirty="0" err="1" smtClean="0">
                <a:effectLst/>
              </a:rPr>
              <a:t>Whanganui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Iwi</a:t>
            </a:r>
            <a:r>
              <a:rPr lang="en-US" dirty="0" smtClean="0">
                <a:effectLst/>
              </a:rPr>
              <a:t> and the Crown (available at </a:t>
            </a:r>
            <a:r>
              <a:rPr lang="en-US" dirty="0" smtClean="0">
                <a:effectLst/>
                <a:hlinkClick r:id="rId2"/>
              </a:rPr>
              <a:t>www.ots.govt.nz</a:t>
            </a:r>
            <a:r>
              <a:rPr lang="en-US" dirty="0" smtClean="0">
                <a:effectLst/>
              </a:rPr>
              <a:t>).</a:t>
            </a:r>
          </a:p>
          <a:p>
            <a:endParaRPr lang="en-US" dirty="0" smtClean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9382140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3" descr="Locality-Map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06053" r="-106053"/>
          <a:stretch>
            <a:fillRect/>
          </a:stretch>
        </p:blipFill>
        <p:spPr>
          <a:xfrm>
            <a:off x="-1063528" y="743724"/>
            <a:ext cx="11380163" cy="5506397"/>
          </a:xfrm>
        </p:spPr>
      </p:pic>
    </p:spTree>
    <p:extLst>
      <p:ext uri="{BB962C8B-B14F-4D97-AF65-F5344CB8AC3E}">
        <p14:creationId xmlns:p14="http://schemas.microsoft.com/office/powerpoint/2010/main" val="39849901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544716"/>
            <a:ext cx="7315200" cy="282228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pic>
        <p:nvPicPr>
          <p:cNvPr id="4" name="Content Placeholder 3" descr="images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124" r="-11124"/>
          <a:stretch>
            <a:fillRect/>
          </a:stretch>
        </p:blipFill>
        <p:spPr>
          <a:xfrm>
            <a:off x="629807" y="1270810"/>
            <a:ext cx="8514193" cy="5216758"/>
          </a:xfrm>
        </p:spPr>
      </p:pic>
    </p:spTree>
    <p:extLst>
      <p:ext uri="{BB962C8B-B14F-4D97-AF65-F5344CB8AC3E}">
        <p14:creationId xmlns:p14="http://schemas.microsoft.com/office/powerpoint/2010/main" val="23209656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err="1" smtClean="0"/>
              <a:t>Te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Urewera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sz="2200" dirty="0" smtClean="0"/>
              <a:t> Homeland of the </a:t>
            </a:r>
            <a:r>
              <a:rPr lang="en-US" sz="2200" dirty="0" err="1" smtClean="0"/>
              <a:t>Tuhoe</a:t>
            </a:r>
            <a:r>
              <a:rPr lang="en-US" sz="2200" baseline="0" dirty="0" smtClean="0"/>
              <a:t> </a:t>
            </a:r>
            <a:r>
              <a:rPr lang="en-US" sz="2200" baseline="0" dirty="0" err="1" smtClean="0"/>
              <a:t>iwi</a:t>
            </a:r>
            <a:r>
              <a:rPr lang="en-US" sz="2200" baseline="0" dirty="0" smtClean="0"/>
              <a:t> (and related </a:t>
            </a:r>
            <a:r>
              <a:rPr lang="en-US" sz="2200" baseline="0" dirty="0" err="1" smtClean="0"/>
              <a:t>iwi</a:t>
            </a:r>
            <a:r>
              <a:rPr lang="en-US" sz="2200" baseline="0" dirty="0" smtClean="0"/>
              <a:t> have interests as well);</a:t>
            </a:r>
          </a:p>
          <a:p>
            <a:pPr lvl="0"/>
            <a:r>
              <a:rPr lang="en-US" sz="2200" baseline="0" dirty="0" err="1" smtClean="0"/>
              <a:t>Tuhoe</a:t>
            </a:r>
            <a:r>
              <a:rPr lang="en-US" sz="2200" baseline="0" dirty="0" smtClean="0"/>
              <a:t> suffered armed invasions by Crown forces, confiscation of land, loss of land via title investigations;</a:t>
            </a:r>
          </a:p>
          <a:p>
            <a:pPr lvl="0"/>
            <a:r>
              <a:rPr lang="en-US" sz="2200" baseline="0" dirty="0" smtClean="0"/>
              <a:t>Much of this land is now a significant National Park;</a:t>
            </a:r>
          </a:p>
          <a:p>
            <a:pPr lvl="0"/>
            <a:r>
              <a:rPr lang="en-US" sz="2200" baseline="0" dirty="0" smtClean="0"/>
              <a:t>Waitangi Tribunal hearings 2003-5;</a:t>
            </a:r>
          </a:p>
          <a:p>
            <a:pPr lvl="0"/>
            <a:r>
              <a:rPr lang="en-US" sz="2200" dirty="0" smtClean="0"/>
              <a:t>Interim Tribunal reports from 2009 while negotiations were ongoing;</a:t>
            </a:r>
          </a:p>
          <a:p>
            <a:pPr lvl="0"/>
            <a:r>
              <a:rPr lang="en-US" sz="2200" dirty="0" smtClean="0"/>
              <a:t>Negotiations stalemated over ownership of the National Park.</a:t>
            </a:r>
          </a:p>
          <a:p>
            <a:pPr marL="45720" lvl="0" indent="0">
              <a:buNone/>
            </a:pPr>
            <a:endParaRPr lang="en-US" sz="2200" dirty="0" smtClean="0"/>
          </a:p>
        </p:txBody>
      </p:sp>
    </p:spTree>
    <p:extLst>
      <p:ext uri="{BB962C8B-B14F-4D97-AF65-F5344CB8AC3E}">
        <p14:creationId xmlns:p14="http://schemas.microsoft.com/office/powerpoint/2010/main" val="2136679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Urewera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rtl="0" eaLnBrk="1" latinLnBrk="0" hangingPunct="1"/>
            <a:r>
              <a:rPr lang="en-US" sz="2200" kern="1200" dirty="0" smtClean="0">
                <a:solidFill>
                  <a:schemeClr val="tx1"/>
                </a:solidFill>
                <a:effectLst/>
              </a:rPr>
              <a:t>Lega</a:t>
            </a:r>
            <a:r>
              <a:rPr lang="en-US" sz="2200" dirty="0" smtClean="0"/>
              <a:t>l personality is to be developed for</a:t>
            </a:r>
            <a:r>
              <a:rPr lang="en-US" sz="2200" baseline="0" dirty="0" smtClean="0"/>
              <a:t> </a:t>
            </a:r>
            <a:r>
              <a:rPr lang="en-US" sz="2200" kern="1200" baseline="0" dirty="0" err="1" smtClean="0">
                <a:solidFill>
                  <a:schemeClr val="tx1"/>
                </a:solidFill>
                <a:effectLst/>
              </a:rPr>
              <a:t>Te</a:t>
            </a:r>
            <a:r>
              <a:rPr lang="en-US" sz="2200" kern="1200" baseline="0" dirty="0" smtClean="0">
                <a:solidFill>
                  <a:schemeClr val="tx1"/>
                </a:solidFill>
                <a:effectLst/>
              </a:rPr>
              <a:t> </a:t>
            </a:r>
            <a:r>
              <a:rPr lang="en-US" sz="2200" kern="1200" baseline="0" dirty="0" err="1" smtClean="0">
                <a:solidFill>
                  <a:schemeClr val="tx1"/>
                </a:solidFill>
                <a:effectLst/>
              </a:rPr>
              <a:t>Urewera</a:t>
            </a:r>
            <a:r>
              <a:rPr lang="en-US" sz="2200" kern="1200" baseline="0" dirty="0" smtClean="0">
                <a:solidFill>
                  <a:schemeClr val="tx1"/>
                </a:solidFill>
                <a:effectLst/>
              </a:rPr>
              <a:t> National Park:</a:t>
            </a:r>
            <a:endParaRPr lang="en-US" sz="200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r>
              <a:rPr lang="en-US" dirty="0" smtClean="0"/>
              <a:t>‘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Urewera</a:t>
            </a:r>
            <a:r>
              <a:rPr lang="en-US" dirty="0" smtClean="0"/>
              <a:t> is a place of spiritual value, with its own </a:t>
            </a:r>
            <a:r>
              <a:rPr lang="en-US" dirty="0" err="1" smtClean="0"/>
              <a:t>mana</a:t>
            </a:r>
            <a:r>
              <a:rPr lang="en-US" dirty="0" smtClean="0"/>
              <a:t> and </a:t>
            </a:r>
            <a:r>
              <a:rPr lang="en-US" dirty="0" err="1" smtClean="0"/>
              <a:t>mauri</a:t>
            </a:r>
            <a:r>
              <a:rPr lang="en-US" dirty="0" smtClean="0"/>
              <a:t>.’</a:t>
            </a:r>
          </a:p>
          <a:p>
            <a:pPr lvl="1"/>
            <a:r>
              <a:rPr lang="en-US" dirty="0" smtClean="0"/>
              <a:t>‘For </a:t>
            </a:r>
            <a:r>
              <a:rPr lang="en-US" dirty="0" err="1" smtClean="0"/>
              <a:t>Tūhoe</a:t>
            </a:r>
            <a:r>
              <a:rPr lang="en-US" dirty="0" smtClean="0"/>
              <a:t>,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Urewera</a:t>
            </a:r>
            <a:r>
              <a:rPr lang="en-US" dirty="0" smtClean="0"/>
              <a:t> is their ewe </a:t>
            </a:r>
            <a:r>
              <a:rPr lang="en-US" dirty="0" err="1" smtClean="0"/>
              <a:t>whenua</a:t>
            </a:r>
            <a:r>
              <a:rPr lang="en-US" dirty="0" smtClean="0"/>
              <a:t>, their place of origin and return, indeed their homeland’</a:t>
            </a:r>
          </a:p>
          <a:p>
            <a:endParaRPr lang="en-US" sz="220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2200" dirty="0" smtClean="0"/>
              <a:t>Will be given effect to by a separate piece of legislation – a </a:t>
            </a:r>
            <a:r>
              <a:rPr lang="en-US" sz="2200" dirty="0" err="1" smtClean="0"/>
              <a:t>Te</a:t>
            </a:r>
            <a:r>
              <a:rPr lang="en-US" sz="2200" dirty="0" smtClean="0"/>
              <a:t> </a:t>
            </a:r>
            <a:r>
              <a:rPr lang="en-US" sz="2200" dirty="0" err="1" smtClean="0"/>
              <a:t>Urewera</a:t>
            </a:r>
            <a:r>
              <a:rPr lang="en-US" sz="2200" dirty="0" smtClean="0"/>
              <a:t> Act;</a:t>
            </a:r>
          </a:p>
          <a:p>
            <a:endParaRPr lang="en-US" sz="2200" dirty="0" smtClean="0"/>
          </a:p>
          <a:p>
            <a:r>
              <a:rPr lang="en-US" sz="2200" dirty="0" smtClean="0"/>
              <a:t>Deed of Settlement of Historical Claims dated 4 June 2013 between </a:t>
            </a:r>
            <a:r>
              <a:rPr lang="en-US" sz="2200" dirty="0" err="1" smtClean="0"/>
              <a:t>Tuhoe</a:t>
            </a:r>
            <a:r>
              <a:rPr lang="en-US" sz="2200" dirty="0" smtClean="0"/>
              <a:t> and the Crown (available at </a:t>
            </a:r>
            <a:r>
              <a:rPr lang="en-US" sz="2200" dirty="0" smtClean="0">
                <a:hlinkClick r:id="rId2"/>
              </a:rPr>
              <a:t>www.ots.govt.nz</a:t>
            </a:r>
            <a:r>
              <a:rPr lang="en-US" sz="2200" dirty="0" smtClean="0"/>
              <a:t>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68470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228600" marR="0" lvl="0" indent="-1828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2"/>
              </a:buClr>
              <a:buSzTx/>
              <a:buFont typeface="Wingdings" charset="2"/>
              <a:buChar char="§"/>
              <a:tabLst/>
              <a:defRPr/>
            </a:pPr>
            <a:r>
              <a:rPr lang="en-US" dirty="0" smtClean="0">
                <a:effectLst/>
              </a:rPr>
              <a:t>Elements</a:t>
            </a:r>
            <a:r>
              <a:rPr lang="en-US" baseline="0" dirty="0" smtClean="0">
                <a:effectLst/>
              </a:rPr>
              <a:t> of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Te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Urewera</a:t>
            </a:r>
            <a:r>
              <a:rPr lang="en-US" dirty="0" smtClean="0">
                <a:effectLst/>
              </a:rPr>
              <a:t> </a:t>
            </a:r>
            <a:r>
              <a:rPr lang="en-US" baseline="0" dirty="0" smtClean="0">
                <a:effectLst/>
              </a:rPr>
              <a:t>legal personality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dirty="0" smtClean="0">
                <a:effectLst/>
              </a:rPr>
              <a:t>‘</a:t>
            </a:r>
            <a:r>
              <a:rPr lang="en-US" dirty="0" err="1" smtClean="0">
                <a:effectLst/>
              </a:rPr>
              <a:t>Te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Urewera</a:t>
            </a:r>
            <a:r>
              <a:rPr lang="en-US" dirty="0" smtClean="0">
                <a:effectLst/>
              </a:rPr>
              <a:t>’</a:t>
            </a:r>
            <a:r>
              <a:rPr lang="en-US" baseline="0" dirty="0" smtClean="0">
                <a:effectLst/>
              </a:rPr>
              <a:t> deemed to have legal personality;</a:t>
            </a:r>
          </a:p>
          <a:p>
            <a:pPr lvl="1"/>
            <a:r>
              <a:rPr lang="en-US" baseline="0" dirty="0" smtClean="0">
                <a:effectLst/>
              </a:rPr>
              <a:t>Land ownership vested in ‘</a:t>
            </a:r>
            <a:r>
              <a:rPr lang="en-US" baseline="0" dirty="0" err="1" smtClean="0">
                <a:effectLst/>
              </a:rPr>
              <a:t>Te</a:t>
            </a:r>
            <a:r>
              <a:rPr lang="en-US" baseline="0" dirty="0" smtClean="0">
                <a:effectLst/>
              </a:rPr>
              <a:t> </a:t>
            </a:r>
            <a:r>
              <a:rPr lang="en-US" baseline="0" dirty="0" err="1" smtClean="0">
                <a:effectLst/>
              </a:rPr>
              <a:t>Urewera</a:t>
            </a:r>
            <a:r>
              <a:rPr lang="en-US" baseline="0" dirty="0" smtClean="0">
                <a:effectLst/>
              </a:rPr>
              <a:t>’ (is currently Crown owned land</a:t>
            </a:r>
            <a:r>
              <a:rPr lang="en-US" dirty="0" smtClean="0">
                <a:effectLst/>
              </a:rPr>
              <a:t> with National Park status</a:t>
            </a:r>
            <a:r>
              <a:rPr lang="en-US" baseline="0" dirty="0" smtClean="0">
                <a:effectLst/>
              </a:rPr>
              <a:t>);</a:t>
            </a:r>
          </a:p>
          <a:p>
            <a:pPr lvl="1"/>
            <a:r>
              <a:rPr lang="en-US" baseline="0" dirty="0" smtClean="0">
                <a:effectLst/>
              </a:rPr>
              <a:t>A Board established as statutory board to undertake governance and management functions;</a:t>
            </a:r>
          </a:p>
          <a:p>
            <a:pPr lvl="1"/>
            <a:r>
              <a:rPr lang="en-US" baseline="0" dirty="0" smtClean="0">
                <a:effectLst/>
              </a:rPr>
              <a:t>In exercising its functions the Board may ‘consider and give expression to’ </a:t>
            </a:r>
            <a:r>
              <a:rPr lang="en-US" baseline="0" dirty="0" err="1" smtClean="0">
                <a:effectLst/>
              </a:rPr>
              <a:t>Tuhoe</a:t>
            </a:r>
            <a:r>
              <a:rPr lang="en-US" baseline="0" dirty="0" smtClean="0">
                <a:effectLst/>
              </a:rPr>
              <a:t> management concepts/principles;</a:t>
            </a:r>
          </a:p>
          <a:p>
            <a:pPr lvl="1"/>
            <a:r>
              <a:rPr lang="en-US" baseline="0" dirty="0" smtClean="0">
                <a:effectLst/>
              </a:rPr>
              <a:t>Equal </a:t>
            </a:r>
            <a:r>
              <a:rPr lang="en-US" baseline="0" dirty="0" err="1" smtClean="0">
                <a:effectLst/>
              </a:rPr>
              <a:t>Tuhoe</a:t>
            </a:r>
            <a:r>
              <a:rPr lang="en-US" baseline="0" dirty="0" smtClean="0">
                <a:effectLst/>
              </a:rPr>
              <a:t> and Crown appointments to the Board and chair to be one of the </a:t>
            </a:r>
            <a:r>
              <a:rPr lang="en-US" baseline="0" dirty="0" err="1" smtClean="0">
                <a:effectLst/>
              </a:rPr>
              <a:t>Tuhoe</a:t>
            </a:r>
            <a:r>
              <a:rPr lang="en-US" baseline="0" dirty="0" smtClean="0">
                <a:effectLst/>
              </a:rPr>
              <a:t> appointees;</a:t>
            </a:r>
          </a:p>
          <a:p>
            <a:pPr lvl="1"/>
            <a:r>
              <a:rPr lang="en-US" baseline="0" dirty="0" smtClean="0">
                <a:effectLst/>
              </a:rPr>
              <a:t>Range of other technical and operational provisions as well as planning and accountability requirements.</a:t>
            </a:r>
          </a:p>
          <a:p>
            <a:pPr lvl="1"/>
            <a:endParaRPr lang="en-US" baseline="0" dirty="0" smtClean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0620662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baseline="0" dirty="0" smtClean="0">
                <a:effectLst/>
              </a:rPr>
              <a:t>Why does this concept work?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baseline="0" dirty="0" smtClean="0">
                <a:effectLst/>
              </a:rPr>
              <a:t>Pushes comfort levels without being ‘new and scary’:</a:t>
            </a:r>
          </a:p>
          <a:p>
            <a:pPr lvl="2"/>
            <a:r>
              <a:rPr lang="en-US" baseline="0" dirty="0" smtClean="0">
                <a:effectLst/>
              </a:rPr>
              <a:t>Practical outcome is not very different from existing management</a:t>
            </a:r>
            <a:r>
              <a:rPr lang="en-US" dirty="0" smtClean="0"/>
              <a:t>;</a:t>
            </a:r>
          </a:p>
          <a:p>
            <a:pPr lvl="2"/>
            <a:r>
              <a:rPr lang="en-US" dirty="0" smtClean="0"/>
              <a:t>Builds</a:t>
            </a:r>
            <a:r>
              <a:rPr lang="en-US" baseline="0" dirty="0" smtClean="0"/>
              <a:t> on previous outcomes of the Treaty settlement process;</a:t>
            </a:r>
            <a:endParaRPr lang="en-US" dirty="0" smtClean="0"/>
          </a:p>
          <a:p>
            <a:pPr lvl="1"/>
            <a:r>
              <a:rPr lang="en-US" baseline="0" dirty="0" smtClean="0">
                <a:effectLst/>
              </a:rPr>
              <a:t>Reflects</a:t>
            </a:r>
            <a:r>
              <a:rPr lang="en-US" dirty="0" smtClean="0">
                <a:effectLst/>
              </a:rPr>
              <a:t> a Maori perspective very well:</a:t>
            </a:r>
          </a:p>
          <a:p>
            <a:pPr lvl="2"/>
            <a:r>
              <a:rPr lang="en-US" baseline="0" dirty="0" smtClean="0">
                <a:effectLst/>
              </a:rPr>
              <a:t>Is a ‘person</a:t>
            </a:r>
            <a:r>
              <a:rPr lang="en-US" dirty="0" smtClean="0">
                <a:effectLst/>
              </a:rPr>
              <a:t>’;</a:t>
            </a:r>
          </a:p>
          <a:p>
            <a:pPr lvl="2"/>
            <a:r>
              <a:rPr lang="en-US" baseline="0" dirty="0" smtClean="0"/>
              <a:t>Isn’t ‘owned’</a:t>
            </a:r>
            <a:r>
              <a:rPr lang="en-US" dirty="0" smtClean="0"/>
              <a:t> – Board is not the owner, </a:t>
            </a:r>
            <a:r>
              <a:rPr lang="en-US" dirty="0" smtClean="0"/>
              <a:t>but is agent for the entity;</a:t>
            </a:r>
            <a:endParaRPr lang="en-US" dirty="0" smtClean="0"/>
          </a:p>
          <a:p>
            <a:pPr lvl="1"/>
            <a:r>
              <a:rPr lang="en-US" dirty="0" smtClean="0"/>
              <a:t>The Treaty settlement process is a key factor:</a:t>
            </a:r>
          </a:p>
          <a:p>
            <a:pPr lvl="2"/>
            <a:r>
              <a:rPr lang="en-US" dirty="0" smtClean="0"/>
              <a:t> A degree of acceptance (or apathy) to the process;</a:t>
            </a:r>
          </a:p>
          <a:p>
            <a:pPr lvl="2"/>
            <a:r>
              <a:rPr lang="en-US" dirty="0" smtClean="0"/>
              <a:t>Is focused on a specific feature not the environment generally;</a:t>
            </a:r>
          </a:p>
          <a:p>
            <a:pPr lvl="2"/>
            <a:r>
              <a:rPr lang="en-US" dirty="0" smtClean="0"/>
              <a:t>Requires legislation which can be used to cut through problems.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818239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dirty="0" smtClean="0"/>
              <a:t>What might this </a:t>
            </a:r>
            <a:r>
              <a:rPr lang="en-US" dirty="0" smtClean="0"/>
              <a:t>mean for</a:t>
            </a:r>
            <a:br>
              <a:rPr lang="en-US" dirty="0" smtClean="0"/>
            </a:b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Urewera</a:t>
            </a:r>
            <a:r>
              <a:rPr lang="en-US" baseline="0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1"/>
            <a:r>
              <a:rPr lang="en-US" dirty="0" smtClean="0"/>
              <a:t>Better incorporation of </a:t>
            </a:r>
            <a:r>
              <a:rPr lang="en-US" dirty="0" err="1" smtClean="0"/>
              <a:t>Tuhoe</a:t>
            </a:r>
            <a:r>
              <a:rPr lang="en-US" dirty="0" smtClean="0"/>
              <a:t> values;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Will duties/obligations be owed to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Urewera</a:t>
            </a:r>
            <a:r>
              <a:rPr lang="en-US" dirty="0" smtClean="0"/>
              <a:t> itself rather than to people with an interest in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Urewera</a:t>
            </a:r>
            <a:r>
              <a:rPr lang="en-US" dirty="0" smtClean="0"/>
              <a:t>?  </a:t>
            </a:r>
          </a:p>
          <a:p>
            <a:pPr lvl="2"/>
            <a:r>
              <a:rPr lang="en-US" dirty="0" smtClean="0"/>
              <a:t>For</a:t>
            </a:r>
            <a:r>
              <a:rPr lang="en-US" baseline="0" dirty="0" smtClean="0"/>
              <a:t> example a company director has a primary duty to the health of the company rather than shareholders.</a:t>
            </a:r>
            <a:r>
              <a:rPr lang="en-US" dirty="0" smtClean="0"/>
              <a:t>  Does the same apply here</a:t>
            </a:r>
            <a:r>
              <a:rPr lang="en-US" dirty="0"/>
              <a:t>?</a:t>
            </a:r>
            <a:r>
              <a:rPr lang="en-US" dirty="0" smtClean="0"/>
              <a:t> </a:t>
            </a:r>
            <a:endParaRPr lang="en-US" baseline="0" dirty="0" smtClean="0">
              <a:effectLst/>
            </a:endParaRP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What will ‘harms’ look like?  No longer economic impact on ‘beneficiaries’ of an asset held on trust, but is an impact on the entity itself?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Is this a significant shift in how a natural feature is viewed?  The full legal implications still need to play-out; </a:t>
            </a:r>
          </a:p>
        </p:txBody>
      </p:sp>
    </p:spTree>
    <p:extLst>
      <p:ext uri="{BB962C8B-B14F-4D97-AF65-F5344CB8AC3E}">
        <p14:creationId xmlns:p14="http://schemas.microsoft.com/office/powerpoint/2010/main" val="2545970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>
                <a:effectLst/>
              </a:rPr>
              <a:t>Places</a:t>
            </a:r>
            <a:r>
              <a:rPr lang="en-US" baseline="0" dirty="0" smtClean="0">
                <a:effectLst/>
              </a:rPr>
              <a:t> to find more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rtl="0" eaLnBrk="1" latinLnBrk="0" hangingPunct="1"/>
            <a:r>
              <a:rPr lang="en-US" dirty="0" smtClean="0"/>
              <a:t>Office</a:t>
            </a:r>
            <a:r>
              <a:rPr lang="en-US" baseline="0" dirty="0" smtClean="0"/>
              <a:t> of Treaty Settlements (</a:t>
            </a:r>
            <a:r>
              <a:rPr lang="en-US" baseline="0" dirty="0" smtClean="0">
                <a:hlinkClick r:id="rId2"/>
              </a:rPr>
              <a:t>www.ots.govt.nz</a:t>
            </a:r>
            <a:r>
              <a:rPr lang="en-US" baseline="0" dirty="0" smtClean="0"/>
              <a:t>)</a:t>
            </a:r>
          </a:p>
          <a:p>
            <a:pPr lvl="1"/>
            <a:r>
              <a:rPr lang="en-US" dirty="0" smtClean="0"/>
              <a:t>Settlement</a:t>
            </a:r>
            <a:r>
              <a:rPr lang="en-US" baseline="0" dirty="0" smtClean="0"/>
              <a:t> policy guide (</a:t>
            </a:r>
            <a:r>
              <a:rPr lang="en-US" i="1" baseline="0" dirty="0" smtClean="0"/>
              <a:t>Healing the past; building a future</a:t>
            </a:r>
            <a:r>
              <a:rPr lang="en-US" baseline="0" dirty="0" smtClean="0"/>
              <a:t>)</a:t>
            </a:r>
          </a:p>
          <a:p>
            <a:pPr lvl="1"/>
            <a:r>
              <a:rPr lang="en-US" dirty="0" smtClean="0"/>
              <a:t>Deeds of Settlement</a:t>
            </a:r>
          </a:p>
          <a:p>
            <a:pPr lvl="1"/>
            <a:r>
              <a:rPr lang="en-US" dirty="0" smtClean="0"/>
              <a:t>Agreements in Principles (or similar)</a:t>
            </a:r>
          </a:p>
          <a:p>
            <a:r>
              <a:rPr lang="en-US" dirty="0" smtClean="0"/>
              <a:t>Waitangi Tribunal (</a:t>
            </a:r>
            <a:r>
              <a:rPr lang="en-US" dirty="0" smtClean="0">
                <a:hlinkClick r:id="rId3"/>
              </a:rPr>
              <a:t>www.watangi-tribunal.govt.nz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Reports are all online</a:t>
            </a:r>
          </a:p>
          <a:p>
            <a:pPr lvl="1"/>
            <a:r>
              <a:rPr lang="en-US" dirty="0" smtClean="0"/>
              <a:t>Several deal with environmental issues</a:t>
            </a:r>
          </a:p>
          <a:p>
            <a:pPr lvl="1"/>
            <a:r>
              <a:rPr lang="en-US" dirty="0" err="1" smtClean="0"/>
              <a:t>Wai</a:t>
            </a:r>
            <a:r>
              <a:rPr lang="en-US" dirty="0" smtClean="0"/>
              <a:t> 262 Flora and Fauna Report – </a:t>
            </a:r>
            <a:r>
              <a:rPr lang="en-US" i="1" dirty="0" err="1" smtClean="0"/>
              <a:t>Ko</a:t>
            </a:r>
            <a:r>
              <a:rPr lang="en-US" i="1" dirty="0" smtClean="0"/>
              <a:t> </a:t>
            </a:r>
            <a:r>
              <a:rPr lang="en-US" i="1" dirty="0" err="1" smtClean="0"/>
              <a:t>Aotearoa</a:t>
            </a:r>
            <a:r>
              <a:rPr lang="en-US" i="1" dirty="0" smtClean="0"/>
              <a:t> </a:t>
            </a:r>
            <a:r>
              <a:rPr lang="en-US" i="1" dirty="0" err="1" smtClean="0"/>
              <a:t>Tenei</a:t>
            </a:r>
            <a:endParaRPr lang="en-US" i="1" dirty="0" smtClean="0"/>
          </a:p>
          <a:p>
            <a:pPr lvl="1"/>
            <a:r>
              <a:rPr lang="en-US" i="0" dirty="0" smtClean="0"/>
              <a:t>Ongoing freshwater</a:t>
            </a:r>
            <a:r>
              <a:rPr lang="en-US" i="0" baseline="0" dirty="0" smtClean="0"/>
              <a:t> and </a:t>
            </a:r>
            <a:r>
              <a:rPr lang="en-US" i="0" baseline="0" smtClean="0"/>
              <a:t>geothermal inquiry</a:t>
            </a:r>
            <a:endParaRPr lang="en-US" i="0" dirty="0" smtClean="0"/>
          </a:p>
          <a:p>
            <a:pPr lvl="1"/>
            <a:r>
              <a:rPr lang="en-US" dirty="0" smtClean="0"/>
              <a:t>Evidence and research can be available from Tribunal </a:t>
            </a:r>
          </a:p>
          <a:p>
            <a:r>
              <a:rPr lang="en-US" dirty="0" smtClean="0"/>
              <a:t>Co-Management of Waikato River</a:t>
            </a:r>
          </a:p>
          <a:p>
            <a:pPr lvl="1"/>
            <a:r>
              <a:rPr lang="en-US" dirty="0" smtClean="0"/>
              <a:t>Deeds with Waikato-</a:t>
            </a:r>
            <a:r>
              <a:rPr lang="en-US" dirty="0" err="1" smtClean="0"/>
              <a:t>Tainui</a:t>
            </a:r>
            <a:r>
              <a:rPr lang="en-US" dirty="0" smtClean="0"/>
              <a:t>,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Arawa</a:t>
            </a:r>
            <a:r>
              <a:rPr lang="en-US" dirty="0" smtClean="0"/>
              <a:t> groups, </a:t>
            </a:r>
            <a:r>
              <a:rPr lang="en-US" dirty="0" err="1" smtClean="0"/>
              <a:t>Ngati</a:t>
            </a:r>
            <a:r>
              <a:rPr lang="en-US" dirty="0" smtClean="0"/>
              <a:t> </a:t>
            </a:r>
            <a:r>
              <a:rPr lang="en-US" dirty="0" err="1" smtClean="0"/>
              <a:t>Tuwharetoa</a:t>
            </a:r>
            <a:r>
              <a:rPr lang="en-US" dirty="0" smtClean="0"/>
              <a:t>, and </a:t>
            </a:r>
            <a:r>
              <a:rPr lang="en-US" dirty="0" err="1" smtClean="0"/>
              <a:t>Raukawa</a:t>
            </a:r>
            <a:endParaRPr lang="en-US" dirty="0" smtClean="0"/>
          </a:p>
          <a:p>
            <a:r>
              <a:rPr lang="en-US" dirty="0" smtClean="0"/>
              <a:t>Legislation implementing settlements is at </a:t>
            </a:r>
            <a:r>
              <a:rPr lang="en-US" dirty="0" smtClean="0">
                <a:hlinkClick r:id="rId4"/>
              </a:rPr>
              <a:t>www.legislation.govt.nz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472040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 and glossary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Some commonly used terms:</a:t>
            </a:r>
          </a:p>
          <a:p>
            <a:pPr lvl="1"/>
            <a:r>
              <a:rPr lang="en-US" dirty="0" smtClean="0"/>
              <a:t>Maori – general term for New Zealand’s indigenous people;</a:t>
            </a:r>
          </a:p>
          <a:p>
            <a:pPr lvl="1"/>
            <a:r>
              <a:rPr lang="en-US" dirty="0" err="1" smtClean="0"/>
              <a:t>Iwi</a:t>
            </a:r>
            <a:r>
              <a:rPr lang="en-US" dirty="0" smtClean="0"/>
              <a:t> – ‘tribe’;</a:t>
            </a:r>
          </a:p>
          <a:p>
            <a:pPr lvl="1"/>
            <a:r>
              <a:rPr lang="en-US" dirty="0" err="1" smtClean="0"/>
              <a:t>Hapu</a:t>
            </a:r>
            <a:r>
              <a:rPr lang="en-US" dirty="0" smtClean="0"/>
              <a:t> – ‘sub-tribe’;</a:t>
            </a:r>
          </a:p>
          <a:p>
            <a:pPr lvl="1"/>
            <a:r>
              <a:rPr lang="en-US" dirty="0" err="1" smtClean="0"/>
              <a:t>Pakeha</a:t>
            </a:r>
            <a:r>
              <a:rPr lang="en-US" dirty="0" smtClean="0"/>
              <a:t> – European descendants;</a:t>
            </a:r>
          </a:p>
          <a:p>
            <a:pPr lvl="1"/>
            <a:r>
              <a:rPr lang="en-US" dirty="0" smtClean="0"/>
              <a:t>The Crown – NZ Government;</a:t>
            </a:r>
          </a:p>
          <a:p>
            <a:r>
              <a:rPr lang="en-US" dirty="0" smtClean="0"/>
              <a:t>In New Zealand indigenous rights are often described </a:t>
            </a:r>
            <a:r>
              <a:rPr lang="en-US" dirty="0" smtClean="0"/>
              <a:t>as </a:t>
            </a:r>
            <a:r>
              <a:rPr lang="en-US" dirty="0" smtClean="0"/>
              <a:t>‘Treaty’ rights and relationships;</a:t>
            </a:r>
          </a:p>
          <a:p>
            <a:r>
              <a:rPr lang="en-US" dirty="0" smtClean="0"/>
              <a:t>Refers to the 1840 Treaty of Waitangi;</a:t>
            </a:r>
          </a:p>
          <a:p>
            <a:r>
              <a:rPr lang="en-US" dirty="0" smtClean="0"/>
              <a:t>Claims of ‘Treaty breaches’ can be made to the Waitangi Tribunal;</a:t>
            </a:r>
          </a:p>
          <a:p>
            <a:r>
              <a:rPr lang="en-US" dirty="0" smtClean="0"/>
              <a:t>There is a policy driven ‘Treaty settlement process’ aimed at settling historical Treaty breaches.</a:t>
            </a:r>
          </a:p>
        </p:txBody>
      </p:sp>
    </p:spTree>
    <p:extLst>
      <p:ext uri="{BB962C8B-B14F-4D97-AF65-F5344CB8AC3E}">
        <p14:creationId xmlns:p14="http://schemas.microsoft.com/office/powerpoint/2010/main" val="16125041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dirty="0" smtClean="0"/>
              <a:t>Maori perspectives on the natural</a:t>
            </a:r>
            <a:r>
              <a:rPr lang="en-US" baseline="0" dirty="0" smtClean="0"/>
              <a:t> environment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Much more detail</a:t>
            </a:r>
            <a:r>
              <a:rPr lang="en-US" baseline="0" dirty="0" smtClean="0"/>
              <a:t> can be provided by </a:t>
            </a:r>
            <a:r>
              <a:rPr lang="en-US" baseline="0" dirty="0" err="1" smtClean="0"/>
              <a:t>kaumatua</a:t>
            </a:r>
            <a:r>
              <a:rPr lang="en-US" baseline="0" dirty="0" smtClean="0"/>
              <a:t>/elders.</a:t>
            </a:r>
            <a:r>
              <a:rPr lang="en-US" dirty="0" smtClean="0"/>
              <a:t>  See also Waitangi Tribunal reports and evidence</a:t>
            </a:r>
            <a:r>
              <a:rPr lang="en-US" baseline="0" dirty="0" smtClean="0"/>
              <a:t>;</a:t>
            </a:r>
          </a:p>
          <a:p>
            <a:endParaRPr lang="en-US" baseline="0" dirty="0" smtClean="0"/>
          </a:p>
          <a:p>
            <a:r>
              <a:rPr lang="en-US" baseline="0" dirty="0" err="1" smtClean="0"/>
              <a:t>Generalisations</a:t>
            </a:r>
            <a:r>
              <a:rPr lang="en-US" baseline="0" dirty="0" smtClean="0"/>
              <a:t> are risky:</a:t>
            </a:r>
          </a:p>
          <a:p>
            <a:pPr lvl="1"/>
            <a:r>
              <a:rPr lang="en-US" baseline="0" dirty="0" smtClean="0"/>
              <a:t>Different </a:t>
            </a:r>
            <a:r>
              <a:rPr lang="en-US" baseline="0" dirty="0" err="1" smtClean="0"/>
              <a:t>iwi</a:t>
            </a:r>
            <a:r>
              <a:rPr lang="en-US" baseline="0" dirty="0" smtClean="0"/>
              <a:t> and </a:t>
            </a:r>
            <a:r>
              <a:rPr lang="en-US" baseline="0" dirty="0" err="1" smtClean="0"/>
              <a:t>hapu</a:t>
            </a:r>
            <a:r>
              <a:rPr lang="en-US" baseline="0" dirty="0" smtClean="0"/>
              <a:t> will have differing</a:t>
            </a:r>
            <a:r>
              <a:rPr lang="en-US" dirty="0" smtClean="0"/>
              <a:t> traditions;</a:t>
            </a:r>
          </a:p>
          <a:p>
            <a:pPr lvl="1"/>
            <a:r>
              <a:rPr lang="en-US" dirty="0" smtClean="0"/>
              <a:t>Modern </a:t>
            </a:r>
            <a:r>
              <a:rPr lang="en-US" dirty="0" err="1" smtClean="0"/>
              <a:t>iwi</a:t>
            </a:r>
            <a:r>
              <a:rPr lang="en-US" dirty="0" smtClean="0"/>
              <a:t> structures may have a range of perspectives and pressures;</a:t>
            </a:r>
          </a:p>
          <a:p>
            <a:pPr lvl="1"/>
            <a:endParaRPr lang="en-US" dirty="0" smtClean="0"/>
          </a:p>
          <a:p>
            <a:r>
              <a:rPr lang="en-US" dirty="0"/>
              <a:t>Should not be seen as ‘conservationist’ principles – Maori values often </a:t>
            </a:r>
            <a:r>
              <a:rPr lang="en-US" dirty="0" err="1"/>
              <a:t>mis</a:t>
            </a:r>
            <a:r>
              <a:rPr lang="en-US" dirty="0"/>
              <a:t>-viewed through ‘green tinted’ </a:t>
            </a:r>
            <a:r>
              <a:rPr lang="en-US" dirty="0" smtClean="0"/>
              <a:t>lenses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546664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dirty="0" smtClean="0"/>
              <a:t>Maori perspectives on the natural environment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dirty="0" smtClean="0"/>
              <a:t>General principles</a:t>
            </a:r>
            <a:r>
              <a:rPr lang="en-US" baseline="0" dirty="0" smtClean="0"/>
              <a:t> include:</a:t>
            </a:r>
          </a:p>
          <a:p>
            <a:pPr lvl="1"/>
            <a:r>
              <a:rPr lang="en-US" dirty="0" smtClean="0"/>
              <a:t>Whakapapa</a:t>
            </a:r>
            <a:r>
              <a:rPr lang="en-US" baseline="0" dirty="0" smtClean="0"/>
              <a:t> –ancestral/descent connection;</a:t>
            </a:r>
            <a:endParaRPr lang="en-US" dirty="0" smtClean="0"/>
          </a:p>
          <a:p>
            <a:pPr lvl="1"/>
            <a:r>
              <a:rPr lang="en-US" dirty="0" err="1" smtClean="0"/>
              <a:t>Tapu</a:t>
            </a:r>
            <a:r>
              <a:rPr lang="en-US" dirty="0" smtClean="0"/>
              <a:t> and </a:t>
            </a:r>
            <a:r>
              <a:rPr lang="en-US" dirty="0" err="1" smtClean="0"/>
              <a:t>noa</a:t>
            </a:r>
            <a:r>
              <a:rPr lang="en-US" dirty="0" smtClean="0"/>
              <a:t> – ‘scared/special’ and ‘normal’;</a:t>
            </a:r>
          </a:p>
          <a:p>
            <a:pPr lvl="1"/>
            <a:r>
              <a:rPr lang="en-US" dirty="0" err="1" smtClean="0"/>
              <a:t>Kaitiakitanga</a:t>
            </a:r>
            <a:r>
              <a:rPr lang="en-US" dirty="0" smtClean="0"/>
              <a:t> – guardianship;</a:t>
            </a:r>
          </a:p>
          <a:p>
            <a:pPr lvl="1"/>
            <a:r>
              <a:rPr lang="en-US" dirty="0" err="1" smtClean="0"/>
              <a:t>Mauri</a:t>
            </a:r>
            <a:r>
              <a:rPr lang="en-US" dirty="0" smtClean="0"/>
              <a:t> and </a:t>
            </a:r>
            <a:r>
              <a:rPr lang="en-US" dirty="0" err="1" smtClean="0"/>
              <a:t>wairua</a:t>
            </a:r>
            <a:r>
              <a:rPr lang="en-US" dirty="0" smtClean="0"/>
              <a:t> – natural resources/features have their own ‘life force’ or ‘spirit’; </a:t>
            </a:r>
          </a:p>
          <a:p>
            <a:pPr lvl="1"/>
            <a:r>
              <a:rPr lang="en-US" dirty="0" smtClean="0"/>
              <a:t>A holistic view;</a:t>
            </a:r>
          </a:p>
          <a:p>
            <a:pPr lvl="1"/>
            <a:r>
              <a:rPr lang="en-US" dirty="0" smtClean="0"/>
              <a:t>Natural features are part of defining who you are and provide a sense of place as ‘</a:t>
            </a:r>
            <a:r>
              <a:rPr lang="en-US" dirty="0" err="1" smtClean="0"/>
              <a:t>tangata</a:t>
            </a:r>
            <a:r>
              <a:rPr lang="en-US" dirty="0" smtClean="0"/>
              <a:t> </a:t>
            </a:r>
            <a:r>
              <a:rPr lang="en-US" dirty="0" err="1" smtClean="0"/>
              <a:t>whenua</a:t>
            </a:r>
            <a:r>
              <a:rPr lang="en-US" dirty="0" smtClean="0"/>
              <a:t>’;</a:t>
            </a:r>
          </a:p>
          <a:p>
            <a:r>
              <a:rPr lang="en-US" dirty="0" smtClean="0"/>
              <a:t>Often clashes with legislation</a:t>
            </a:r>
            <a:r>
              <a:rPr lang="en-US" baseline="0" dirty="0" smtClean="0"/>
              <a:t> and Crown policies or decisions.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205986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dirty="0" smtClean="0"/>
              <a:t>Reflecting Maori perspectives in the existing legal framework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rtl="0" eaLnBrk="1" latinLnBrk="0" hangingPunct="1"/>
            <a:r>
              <a:rPr lang="en-US" sz="20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Often</a:t>
            </a:r>
            <a:r>
              <a:rPr lang="en-US" sz="20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</a:t>
            </a:r>
            <a:r>
              <a:rPr lang="en-US" sz="20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ome requirement to consider Maori perspectives, but:</a:t>
            </a:r>
          </a:p>
          <a:p>
            <a:pPr lvl="1"/>
            <a:r>
              <a:rPr lang="en-US" dirty="0" smtClean="0"/>
              <a:t>Detail of ‘how’ varies significantly;</a:t>
            </a:r>
          </a:p>
          <a:p>
            <a:pPr lvl="1"/>
            <a:r>
              <a:rPr lang="en-US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Over-arching</a:t>
            </a:r>
            <a:r>
              <a:rPr lang="en-US" sz="18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purpose/aim of legislation may be the problem;</a:t>
            </a:r>
          </a:p>
          <a:p>
            <a:pPr lvl="1"/>
            <a:r>
              <a:rPr lang="en-US" sz="18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Can </a:t>
            </a:r>
            <a:r>
              <a:rPr lang="en-US" sz="18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 </a:t>
            </a:r>
            <a:r>
              <a:rPr lang="en-US" dirty="0"/>
              <a:t>just one </a:t>
            </a:r>
            <a:r>
              <a:rPr lang="en-US" sz="18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 many other factors to consider;</a:t>
            </a:r>
          </a:p>
          <a:p>
            <a:pPr lvl="1"/>
            <a:r>
              <a:rPr lang="en-US" sz="18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Not holistic;</a:t>
            </a:r>
          </a:p>
          <a:p>
            <a:pPr lvl="1"/>
            <a:r>
              <a:rPr lang="en-US" sz="18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Decision makers are not necessarily Maori;</a:t>
            </a:r>
          </a:p>
          <a:p>
            <a:pPr rtl="0" eaLnBrk="1" latinLnBrk="0" hangingPunct="1"/>
            <a:r>
              <a:rPr lang="en-US" dirty="0" smtClean="0">
                <a:effectLst/>
              </a:rPr>
              <a:t>A number of reports by the Waitangi Tribunal on failures to provide for Maori values or input; </a:t>
            </a:r>
          </a:p>
          <a:p>
            <a:pPr rtl="0" eaLnBrk="1" latinLnBrk="0" hangingPunct="1"/>
            <a:r>
              <a:rPr lang="en-US" dirty="0" smtClean="0"/>
              <a:t>The Treaty settlement process can provide mechanisms for better input. </a:t>
            </a:r>
          </a:p>
        </p:txBody>
      </p:sp>
    </p:spTree>
    <p:extLst>
      <p:ext uri="{BB962C8B-B14F-4D97-AF65-F5344CB8AC3E}">
        <p14:creationId xmlns:p14="http://schemas.microsoft.com/office/powerpoint/2010/main" val="42644343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 rtl="0" eaLnBrk="1" latinLnBrk="0" hangingPunct="1"/>
            <a:r>
              <a:rPr lang="en-US" dirty="0" smtClean="0"/>
              <a:t>Outcomes</a:t>
            </a:r>
            <a:r>
              <a:rPr lang="en-US" baseline="0" dirty="0" smtClean="0"/>
              <a:t> of the Treaty settlement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Apology and Acknowledgements;</a:t>
            </a:r>
          </a:p>
          <a:p>
            <a:r>
              <a:rPr lang="en-US" dirty="0" smtClean="0"/>
              <a:t>Financial redress;</a:t>
            </a:r>
          </a:p>
          <a:p>
            <a:r>
              <a:rPr lang="en-US" dirty="0" smtClean="0"/>
              <a:t>Cultural redress:</a:t>
            </a:r>
          </a:p>
          <a:p>
            <a:pPr lvl="1"/>
            <a:r>
              <a:rPr lang="en-US" dirty="0" smtClean="0"/>
              <a:t>Return of specific sites (may</a:t>
            </a:r>
            <a:r>
              <a:rPr lang="en-US" baseline="0" dirty="0" smtClean="0"/>
              <a:t> use ‘</a:t>
            </a:r>
            <a:r>
              <a:rPr lang="en-US" baseline="0" dirty="0" err="1" smtClean="0"/>
              <a:t>tupuna</a:t>
            </a:r>
            <a:r>
              <a:rPr lang="en-US" baseline="0" dirty="0" smtClean="0"/>
              <a:t>’ title or</a:t>
            </a:r>
            <a:r>
              <a:rPr lang="en-US" dirty="0" smtClean="0"/>
              <a:t> be held in trust by a governance entity)</a:t>
            </a:r>
            <a:r>
              <a:rPr lang="en-US" baseline="0" dirty="0" smtClean="0"/>
              <a:t>;</a:t>
            </a:r>
          </a:p>
          <a:p>
            <a:pPr lvl="1"/>
            <a:r>
              <a:rPr lang="en-US" dirty="0" smtClean="0"/>
              <a:t>Deeds of Recognition and Statutory Acknowledgments;</a:t>
            </a:r>
          </a:p>
          <a:p>
            <a:pPr lvl="1"/>
            <a:r>
              <a:rPr lang="en-US" dirty="0" smtClean="0"/>
              <a:t>Overlay </a:t>
            </a:r>
            <a:r>
              <a:rPr lang="en-US" dirty="0" smtClean="0"/>
              <a:t>Classifications</a:t>
            </a:r>
            <a:r>
              <a:rPr lang="en-US" dirty="0" smtClean="0"/>
              <a:t>;</a:t>
            </a:r>
          </a:p>
          <a:p>
            <a:r>
              <a:rPr lang="en-US" dirty="0" smtClean="0"/>
              <a:t>Special redress:</a:t>
            </a:r>
          </a:p>
          <a:p>
            <a:pPr lvl="1"/>
            <a:r>
              <a:rPr lang="en-US" dirty="0" smtClean="0"/>
              <a:t>Co-Management; </a:t>
            </a:r>
          </a:p>
          <a:p>
            <a:pPr lvl="1"/>
            <a:r>
              <a:rPr lang="en-US" dirty="0" smtClean="0"/>
              <a:t>Legal personality for specific features</a:t>
            </a:r>
            <a:r>
              <a:rPr lang="en-US" dirty="0" smtClean="0"/>
              <a:t>;</a:t>
            </a:r>
          </a:p>
          <a:p>
            <a:pPr lvl="1"/>
            <a:r>
              <a:rPr lang="en-US" smtClean="0"/>
              <a:t>Other;</a:t>
            </a:r>
            <a:endParaRPr lang="en-US" dirty="0" smtClean="0"/>
          </a:p>
          <a:p>
            <a:r>
              <a:rPr lang="en-US" dirty="0" smtClean="0"/>
              <a:t>Deed of Settlement and implementing legislation.</a:t>
            </a:r>
          </a:p>
        </p:txBody>
      </p:sp>
    </p:spTree>
    <p:extLst>
      <p:ext uri="{BB962C8B-B14F-4D97-AF65-F5344CB8AC3E}">
        <p14:creationId xmlns:p14="http://schemas.microsoft.com/office/powerpoint/2010/main" val="29342831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 rtl="0" eaLnBrk="1" latinLnBrk="0" hangingPunct="1"/>
            <a:r>
              <a:rPr lang="en-US" dirty="0" smtClean="0">
                <a:effectLst/>
              </a:rPr>
              <a:t>A</a:t>
            </a:r>
            <a:r>
              <a:rPr lang="en-US" baseline="0" dirty="0" smtClean="0">
                <a:effectLst/>
              </a:rPr>
              <a:t> ‘legal personality’ for a natural feature/resource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dirty="0" smtClean="0"/>
              <a:t>What is ‘legal personality’?</a:t>
            </a:r>
          </a:p>
          <a:p>
            <a:pPr lvl="1"/>
            <a:r>
              <a:rPr lang="en-US" dirty="0" smtClean="0"/>
              <a:t>A ‘legal person’ is an entity upon which a legal system confers rights and duties; </a:t>
            </a:r>
            <a:endParaRPr lang="en-US" dirty="0"/>
          </a:p>
          <a:p>
            <a:pPr lvl="1"/>
            <a:r>
              <a:rPr lang="en-US" dirty="0" smtClean="0"/>
              <a:t>Ability for an entity to do things and (have things done to it) in its own name is ‘legal personality’;</a:t>
            </a:r>
          </a:p>
          <a:p>
            <a:pPr lvl="1"/>
            <a:r>
              <a:rPr lang="en-US" dirty="0" smtClean="0"/>
              <a:t>People are legal ‘persons’;</a:t>
            </a:r>
          </a:p>
          <a:p>
            <a:pPr lvl="1"/>
            <a:r>
              <a:rPr lang="en-US" dirty="0" smtClean="0"/>
              <a:t>Other legal ‘persons’ include companies, some societies and trusts, government </a:t>
            </a:r>
            <a:r>
              <a:rPr lang="en-US" dirty="0" err="1" smtClean="0"/>
              <a:t>organisations</a:t>
            </a:r>
            <a:r>
              <a:rPr lang="en-US" dirty="0" smtClean="0"/>
              <a:t>, </a:t>
            </a:r>
            <a:r>
              <a:rPr lang="en-US" dirty="0" err="1" smtClean="0"/>
              <a:t>etc</a:t>
            </a:r>
            <a:endParaRPr lang="en-US" dirty="0" smtClean="0"/>
          </a:p>
          <a:p>
            <a:pPr lvl="1"/>
            <a:r>
              <a:rPr lang="en-US" dirty="0"/>
              <a:t>L</a:t>
            </a:r>
            <a:r>
              <a:rPr lang="en-US" dirty="0" smtClean="0"/>
              <a:t>egal ‘persons’ operate through various agents – </a:t>
            </a:r>
            <a:r>
              <a:rPr lang="en-US" dirty="0" err="1" smtClean="0"/>
              <a:t>eg</a:t>
            </a:r>
            <a:r>
              <a:rPr lang="en-US" dirty="0" smtClean="0"/>
              <a:t> directors of a company;</a:t>
            </a:r>
          </a:p>
          <a:p>
            <a:r>
              <a:rPr lang="en-US" dirty="0" smtClean="0"/>
              <a:t>Different from a trust arrangement as the duties focus on the entity rather than those with interests in it.</a:t>
            </a:r>
          </a:p>
        </p:txBody>
      </p:sp>
    </p:spTree>
    <p:extLst>
      <p:ext uri="{BB962C8B-B14F-4D97-AF65-F5344CB8AC3E}">
        <p14:creationId xmlns:p14="http://schemas.microsoft.com/office/powerpoint/2010/main" val="39496551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3" descr="river map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00559" r="-100559"/>
          <a:stretch>
            <a:fillRect/>
          </a:stretch>
        </p:blipFill>
        <p:spPr>
          <a:xfrm>
            <a:off x="-1331852" y="858145"/>
            <a:ext cx="11266120" cy="5451216"/>
          </a:xfrm>
        </p:spPr>
      </p:pic>
    </p:spTree>
    <p:extLst>
      <p:ext uri="{BB962C8B-B14F-4D97-AF65-F5344CB8AC3E}">
        <p14:creationId xmlns:p14="http://schemas.microsoft.com/office/powerpoint/2010/main" val="9761610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7325" y="1465263"/>
            <a:ext cx="7404637" cy="4614862"/>
          </a:xfrm>
        </p:spPr>
      </p:pic>
    </p:spTree>
    <p:extLst>
      <p:ext uri="{BB962C8B-B14F-4D97-AF65-F5344CB8AC3E}">
        <p14:creationId xmlns:p14="http://schemas.microsoft.com/office/powerpoint/2010/main" val="7963760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erspective">
  <a:themeElements>
    <a:clrScheme name="Perspective">
      <a:dk1>
        <a:sysClr val="windowText" lastClr="000000"/>
      </a:dk1>
      <a:lt1>
        <a:sysClr val="window" lastClr="FFFFFF"/>
      </a:lt1>
      <a:dk2>
        <a:srgbClr val="283138"/>
      </a:dk2>
      <a:lt2>
        <a:srgbClr val="FF8600"/>
      </a:lt2>
      <a:accent1>
        <a:srgbClr val="838D9B"/>
      </a:accent1>
      <a:accent2>
        <a:srgbClr val="D2610C"/>
      </a:accent2>
      <a:accent3>
        <a:srgbClr val="80716A"/>
      </a:accent3>
      <a:accent4>
        <a:srgbClr val="94147C"/>
      </a:accent4>
      <a:accent5>
        <a:srgbClr val="5D5AD2"/>
      </a:accent5>
      <a:accent6>
        <a:srgbClr val="6F6C7D"/>
      </a:accent6>
      <a:hlink>
        <a:srgbClr val="6187E3"/>
      </a:hlink>
      <a:folHlink>
        <a:srgbClr val="7B8EB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erspec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alpha val="100000"/>
                <a:satMod val="160000"/>
                <a:lumMod val="105000"/>
              </a:schemeClr>
            </a:gs>
            <a:gs pos="41000">
              <a:schemeClr val="phClr">
                <a:tint val="57000"/>
                <a:satMod val="180000"/>
                <a:lumMod val="99000"/>
              </a:schemeClr>
            </a:gs>
            <a:gs pos="100000">
              <a:schemeClr val="phClr">
                <a:tint val="80000"/>
                <a:satMod val="200000"/>
                <a:lumMod val="10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atMod val="130000"/>
                <a:lumMod val="114000"/>
              </a:schemeClr>
            </a:gs>
            <a:gs pos="60000">
              <a:schemeClr val="phClr">
                <a:tint val="100000"/>
                <a:satMod val="106000"/>
                <a:lumMod val="110000"/>
              </a:schemeClr>
            </a:gs>
            <a:gs pos="100000">
              <a:schemeClr val="phClr"/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47625" dist="38100" dir="5400000" sy="98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woPt" dir="br">
              <a:rot lat="0" lon="0" rev="8700000"/>
            </a:lightRig>
          </a:scene3d>
          <a:sp3d prstMaterial="matte">
            <a:bevelT w="25400" h="53975"/>
          </a:sp3d>
        </a:effectStyle>
        <a:effectStyle>
          <a:effectLst>
            <a:reflection blurRad="12700" stA="24000" endPos="28000" dist="50800" dir="5400000" sy="-100000" rotWithShape="0"/>
          </a:effectLst>
          <a:scene3d>
            <a:camera prst="orthographicFront">
              <a:rot lat="0" lon="0" rev="0"/>
            </a:camera>
            <a:lightRig rig="threePt" dir="t">
              <a:rot lat="0" lon="0" rev="4800000"/>
            </a:lightRig>
          </a:scene3d>
          <a:sp3d>
            <a:bevelT w="6985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  <a:lumMod val="100000"/>
              </a:schemeClr>
            </a:gs>
            <a:gs pos="65000">
              <a:schemeClr val="phClr">
                <a:tint val="100000"/>
                <a:shade val="95000"/>
                <a:satMod val="100000"/>
                <a:lumMod val="100000"/>
              </a:schemeClr>
            </a:gs>
            <a:gs pos="100000">
              <a:schemeClr val="phClr">
                <a:tint val="88000"/>
                <a:shade val="100000"/>
                <a:satMod val="400000"/>
                <a:lumMod val="1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  <a:satMod val="90000"/>
              </a:schemeClr>
              <a:schemeClr val="phClr">
                <a:shade val="92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Perspective.thmx</Template>
  <TotalTime>758</TotalTime>
  <Words>1222</Words>
  <Application>Microsoft Macintosh PowerPoint</Application>
  <PresentationFormat>On-screen Show (4:3)</PresentationFormat>
  <Paragraphs>126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Perspective</vt:lpstr>
      <vt:lpstr>Providing for indigenous perspectives – New Zealand examples</vt:lpstr>
      <vt:lpstr>Introduction and glossary</vt:lpstr>
      <vt:lpstr>Maori perspectives on the natural environment</vt:lpstr>
      <vt:lpstr>Maori perspectives on the natural environment</vt:lpstr>
      <vt:lpstr>Reflecting Maori perspectives in the existing legal framework</vt:lpstr>
      <vt:lpstr>Outcomes of the Treaty settlement process</vt:lpstr>
      <vt:lpstr>A ‘legal personality’ for a natural feature/resource</vt:lpstr>
      <vt:lpstr>PowerPoint Presentation</vt:lpstr>
      <vt:lpstr>PowerPoint Presentation</vt:lpstr>
      <vt:lpstr>The Whanganui River</vt:lpstr>
      <vt:lpstr>PowerPoint Presentation</vt:lpstr>
      <vt:lpstr>PowerPoint Presentation</vt:lpstr>
      <vt:lpstr>Te Urewera</vt:lpstr>
      <vt:lpstr>Te Urewera</vt:lpstr>
      <vt:lpstr>Elements of Te Urewera legal personality </vt:lpstr>
      <vt:lpstr>Why does this concept work?</vt:lpstr>
      <vt:lpstr>What might this mean for Te Urewera?</vt:lpstr>
      <vt:lpstr>Places to find more information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Indigenous perspectives on natural resources – New Zealand examples</dc:title>
  <dc:creator>Baden Vertongen</dc:creator>
  <cp:lastModifiedBy>Baden Vertongen</cp:lastModifiedBy>
  <cp:revision>38</cp:revision>
  <dcterms:created xsi:type="dcterms:W3CDTF">2013-09-18T01:38:20Z</dcterms:created>
  <dcterms:modified xsi:type="dcterms:W3CDTF">2013-09-26T13:12:08Z</dcterms:modified>
</cp:coreProperties>
</file>