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3" r:id="rId7"/>
    <p:sldId id="260" r:id="rId8"/>
    <p:sldId id="267" r:id="rId9"/>
    <p:sldId id="269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6F2E-EB10-9043-9183-9F67F582DDCF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1BA-D602-DB4C-96C1-4FB054FB18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ep-calm-and-wild-la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0"/>
            <a:ext cx="5878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ep-calm-and-wild-la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0"/>
            <a:ext cx="5878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9618"/>
            <a:ext cx="8229600" cy="553654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b="1" dirty="0" smtClean="0"/>
              <a:t>How do we build </a:t>
            </a:r>
          </a:p>
          <a:p>
            <a:pPr algn="ctr">
              <a:buNone/>
            </a:pPr>
            <a:r>
              <a:rPr lang="en-US" sz="4400" b="1" dirty="0" smtClean="0"/>
              <a:t>greater responsiveness</a:t>
            </a:r>
          </a:p>
          <a:p>
            <a:pPr algn="ctr">
              <a:buNone/>
            </a:pPr>
            <a:r>
              <a:rPr lang="en-US" sz="4400" b="1" dirty="0" smtClean="0"/>
              <a:t> int</a:t>
            </a:r>
            <a:r>
              <a:rPr lang="en-US" sz="4400" b="1" dirty="0" smtClean="0"/>
              <a:t>o our legal systems?</a:t>
            </a:r>
            <a:endParaRPr lang="en-US" sz="4400" b="1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2500" dirty="0" smtClean="0"/>
              <a:t>Ben Mylius and Michelle Maloney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Preliminaries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format: facilitated discussion</a:t>
            </a:r>
          </a:p>
          <a:p>
            <a:pPr lvl="1"/>
            <a:r>
              <a:rPr lang="en-US" dirty="0" smtClean="0"/>
              <a:t>some introductory ideas</a:t>
            </a:r>
          </a:p>
          <a:p>
            <a:pPr lvl="1"/>
            <a:r>
              <a:rPr lang="en-US" dirty="0" smtClean="0"/>
              <a:t>brainstorming, discussion, exploration</a:t>
            </a:r>
          </a:p>
          <a:p>
            <a:pPr lvl="1"/>
            <a:r>
              <a:rPr lang="en-US" dirty="0" smtClean="0"/>
              <a:t>sparking thought and questions</a:t>
            </a:r>
          </a:p>
          <a:p>
            <a:r>
              <a:rPr lang="en-US" dirty="0" smtClean="0"/>
              <a:t>importance of developing a positive vision to underpin and guide practical change</a:t>
            </a:r>
          </a:p>
          <a:p>
            <a:r>
              <a:rPr lang="en-US" dirty="0" smtClean="0"/>
              <a:t>intellectual, imaginative and creative capacities as assets to the Earth Jurisprudence movement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Guiding questions for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AU" b="1" dirty="0"/>
              <a:t>What does a more adaptable legal system look like?</a:t>
            </a:r>
            <a:r>
              <a:rPr lang="en-AU" b="1" dirty="0" smtClean="0"/>
              <a:t> </a:t>
            </a:r>
          </a:p>
          <a:p>
            <a:pPr lvl="1"/>
            <a:r>
              <a:rPr lang="en-AU" dirty="0" smtClean="0"/>
              <a:t>What </a:t>
            </a:r>
            <a:r>
              <a:rPr lang="en-AU" dirty="0"/>
              <a:t>are its characteristics? </a:t>
            </a:r>
          </a:p>
          <a:p>
            <a:pPr lvl="0"/>
            <a:r>
              <a:rPr lang="en-AU" b="1" dirty="0"/>
              <a:t>At what level/</a:t>
            </a:r>
            <a:r>
              <a:rPr lang="en-AU" b="1" dirty="0" err="1"/>
              <a:t>s</a:t>
            </a:r>
            <a:r>
              <a:rPr lang="en-AU" b="1" dirty="0"/>
              <a:t> of our current legal systems does change need to occur</a:t>
            </a:r>
            <a:r>
              <a:rPr lang="en-AU" b="1" dirty="0" smtClean="0"/>
              <a:t>?</a:t>
            </a:r>
          </a:p>
          <a:p>
            <a:pPr lvl="1"/>
            <a:r>
              <a:rPr lang="en-AU" dirty="0" smtClean="0"/>
              <a:t>Individual </a:t>
            </a:r>
            <a:r>
              <a:rPr lang="en-AU" dirty="0"/>
              <a:t>statutes and regulations? Regulatory frameworks? Institutional design and powers? Values? Jurisprudence?</a:t>
            </a:r>
            <a:r>
              <a:rPr lang="en-AU" dirty="0" smtClean="0"/>
              <a:t> All </a:t>
            </a:r>
            <a:r>
              <a:rPr lang="en-AU" dirty="0"/>
              <a:t>of the above?</a:t>
            </a:r>
            <a:endParaRPr lang="en-AU" dirty="0" smtClean="0"/>
          </a:p>
          <a:p>
            <a:pPr lvl="0"/>
            <a:r>
              <a:rPr lang="en-AU" b="1" dirty="0" smtClean="0"/>
              <a:t>Where </a:t>
            </a:r>
            <a:r>
              <a:rPr lang="en-AU" b="1" dirty="0"/>
              <a:t>do we look for models and resources in other disciplines, or ecocentric exceptions in our own, that can help us design these adaptable legal systems?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1. What does ‘adaptable’ </a:t>
            </a:r>
            <a:r>
              <a:rPr lang="en-US" b="1" dirty="0" smtClean="0"/>
              <a:t>look like?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Adaptability/resilience:</a:t>
            </a:r>
          </a:p>
          <a:p>
            <a:pPr>
              <a:buNone/>
            </a:pPr>
            <a:r>
              <a:rPr lang="en-US" dirty="0" smtClean="0"/>
              <a:t>‘the capacity of a system to absorb disturbance and </a:t>
            </a:r>
            <a:r>
              <a:rPr lang="en-US" dirty="0" err="1" smtClean="0"/>
              <a:t>reorganise</a:t>
            </a:r>
            <a:r>
              <a:rPr lang="en-US" dirty="0" smtClean="0"/>
              <a:t> </a:t>
            </a:r>
            <a:r>
              <a:rPr lang="en-US" i="1" dirty="0" smtClean="0"/>
              <a:t>while undergoing change</a:t>
            </a:r>
            <a:r>
              <a:rPr lang="en-US" dirty="0" smtClean="0"/>
              <a:t> so as to still retain essentially the same function, structure, identity and feedback’ </a:t>
            </a:r>
          </a:p>
          <a:p>
            <a:pPr algn="r">
              <a:buNone/>
            </a:pPr>
            <a:r>
              <a:rPr lang="en-US" dirty="0" smtClean="0"/>
              <a:t>		</a:t>
            </a:r>
            <a:r>
              <a:rPr lang="en-US" sz="2000" dirty="0" smtClean="0"/>
              <a:t>- </a:t>
            </a:r>
            <a:r>
              <a:rPr lang="en-AU" sz="2000" dirty="0"/>
              <a:t>Carl </a:t>
            </a:r>
            <a:r>
              <a:rPr lang="en-AU" sz="2000" dirty="0" err="1"/>
              <a:t>Folke</a:t>
            </a:r>
            <a:r>
              <a:rPr lang="en-AU" sz="2000" dirty="0"/>
              <a:t> et al, </a:t>
            </a:r>
            <a:r>
              <a:rPr lang="en-AU" sz="2000" i="1" dirty="0"/>
              <a:t>Adaptive Governance of Social-Ecological Systems </a:t>
            </a:r>
            <a:r>
              <a:rPr lang="en-AU" sz="2000" dirty="0"/>
              <a:t>(2005) 30 Annual Review of Environmental Resources </a:t>
            </a:r>
            <a:r>
              <a:rPr lang="en-AU" sz="2000" dirty="0" smtClean="0"/>
              <a:t>441, 443 (our emphasis)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Discussion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What do we mean by ‘adaptable’?</a:t>
            </a:r>
          </a:p>
          <a:p>
            <a:pPr lvl="1"/>
            <a:r>
              <a:rPr lang="en-AU" dirty="0" smtClean="0"/>
              <a:t>to what?</a:t>
            </a:r>
          </a:p>
          <a:p>
            <a:pPr lvl="1"/>
            <a:r>
              <a:rPr lang="en-AU" dirty="0" smtClean="0"/>
              <a:t>in what way?</a:t>
            </a:r>
          </a:p>
          <a:p>
            <a:pPr lvl="1"/>
            <a:r>
              <a:rPr lang="en-AU" dirty="0" smtClean="0"/>
              <a:t>to what end?</a:t>
            </a:r>
          </a:p>
          <a:p>
            <a:r>
              <a:rPr lang="en-AU" dirty="0" smtClean="0"/>
              <a:t>Different scenarios: </a:t>
            </a:r>
          </a:p>
          <a:p>
            <a:pPr lvl="1"/>
            <a:r>
              <a:rPr lang="en-AU" dirty="0" smtClean="0"/>
              <a:t>an unexpected crisis situation emerges (</a:t>
            </a:r>
            <a:r>
              <a:rPr lang="en-AU" dirty="0" err="1" smtClean="0"/>
              <a:t>eg</a:t>
            </a:r>
            <a:r>
              <a:rPr lang="en-AU" dirty="0" smtClean="0"/>
              <a:t>: Deep Water Horizon).</a:t>
            </a:r>
          </a:p>
          <a:p>
            <a:pPr lvl="2"/>
            <a:r>
              <a:rPr lang="en-AU" dirty="0" smtClean="0"/>
              <a:t>How does law swing into action?</a:t>
            </a:r>
          </a:p>
          <a:p>
            <a:pPr lvl="1"/>
            <a:r>
              <a:rPr lang="en-AU" dirty="0" smtClean="0"/>
              <a:t>a long-term crisis is developing (</a:t>
            </a:r>
            <a:r>
              <a:rPr lang="en-AU" dirty="0" err="1" smtClean="0"/>
              <a:t>eg</a:t>
            </a:r>
            <a:r>
              <a:rPr lang="en-AU" dirty="0" smtClean="0"/>
              <a:t>: the Murray Darling). </a:t>
            </a:r>
          </a:p>
          <a:p>
            <a:pPr lvl="2"/>
            <a:r>
              <a:rPr lang="en-AU" dirty="0" smtClean="0"/>
              <a:t>How does law swing into action here? </a:t>
            </a:r>
          </a:p>
          <a:p>
            <a:pPr lvl="2"/>
            <a:r>
              <a:rPr lang="en-AU" dirty="0" smtClean="0"/>
              <a:t>Does this involve different principles to crisis engagement?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w and worldview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solidFill>
            <a:schemeClr val="bg1">
              <a:alpha val="9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2. Where are we adaptable?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4407" y="5670704"/>
            <a:ext cx="618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(building on work by Alessandro </a:t>
            </a:r>
            <a:r>
              <a:rPr lang="en-US" sz="1200" dirty="0" err="1" smtClean="0">
                <a:latin typeface="Arial"/>
                <a:cs typeface="Arial"/>
              </a:rPr>
              <a:t>Pelizzon</a:t>
            </a:r>
            <a:r>
              <a:rPr lang="en-US" sz="1200" dirty="0" smtClean="0">
                <a:latin typeface="Arial"/>
                <a:cs typeface="Arial"/>
              </a:rPr>
              <a:t>, Liz Rivers, et al)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Principles and approaches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Systems thinking: reshape </a:t>
            </a:r>
            <a:r>
              <a:rPr lang="en-US" i="1" dirty="0" smtClean="0"/>
              <a:t>systems</a:t>
            </a:r>
            <a:r>
              <a:rPr lang="en-US" dirty="0" smtClean="0"/>
              <a:t>, not just symptoms</a:t>
            </a:r>
          </a:p>
          <a:p>
            <a:r>
              <a:rPr lang="en-US" dirty="0" smtClean="0"/>
              <a:t>Smart regulation: look beyond the discipline of law, use multiple instruments of different types simultaneously</a:t>
            </a:r>
          </a:p>
          <a:p>
            <a:r>
              <a:rPr lang="en-US" dirty="0" err="1" smtClean="0"/>
              <a:t>Behavioural</a:t>
            </a:r>
            <a:r>
              <a:rPr lang="en-US" dirty="0" smtClean="0"/>
              <a:t> sophistication: change </a:t>
            </a:r>
            <a:r>
              <a:rPr lang="en-US" dirty="0" err="1" smtClean="0"/>
              <a:t>behaviour</a:t>
            </a:r>
            <a:r>
              <a:rPr lang="en-US" dirty="0" smtClean="0"/>
              <a:t> through law, awareness raising, and values</a:t>
            </a:r>
          </a:p>
          <a:p>
            <a:r>
              <a:rPr lang="en-US" dirty="0" smtClean="0"/>
              <a:t>Streamlining and cost reduction: simplify regulatory schemes and market arrangements to reduce inefficiency</a:t>
            </a:r>
          </a:p>
          <a:p>
            <a:r>
              <a:rPr lang="en-US" dirty="0" smtClean="0"/>
              <a:t>Collaborative governance: private, public and NGO shareholders pursuing common goals</a:t>
            </a:r>
          </a:p>
          <a:p>
            <a:r>
              <a:rPr lang="en-US" dirty="0" smtClean="0"/>
              <a:t>Empowering private initiatives: give NGOS and citizens the ability to act on behalf of ecosystems</a:t>
            </a:r>
          </a:p>
          <a:p>
            <a:r>
              <a:rPr lang="en-US" dirty="0" smtClean="0"/>
              <a:t>Risk management: develop a better understanding of risk; expand the range of risk approaches; address risk arising from laws themselves</a:t>
            </a:r>
          </a:p>
          <a:p>
            <a:r>
              <a:rPr lang="en-US" dirty="0" smtClean="0"/>
              <a:t>Scientific </a:t>
            </a:r>
            <a:r>
              <a:rPr lang="en-US" dirty="0" err="1" smtClean="0"/>
              <a:t>theorising</a:t>
            </a:r>
            <a:r>
              <a:rPr lang="en-US" dirty="0" smtClean="0"/>
              <a:t>: articulate the theories that underlie interventions, and use evidence to evaluate the implementation of those theories</a:t>
            </a:r>
          </a:p>
          <a:p>
            <a:pPr lvl="1"/>
            <a:r>
              <a:rPr lang="en-US" dirty="0" smtClean="0"/>
              <a:t>adapted from </a:t>
            </a:r>
            <a:r>
              <a:rPr lang="en-AU" dirty="0"/>
              <a:t>Paul Martin and Neil </a:t>
            </a:r>
            <a:r>
              <a:rPr lang="en-AU" dirty="0" err="1"/>
              <a:t>Gunningham</a:t>
            </a:r>
            <a:r>
              <a:rPr lang="en-AU" dirty="0"/>
              <a:t>, </a:t>
            </a:r>
            <a:r>
              <a:rPr lang="en-AU" i="1" dirty="0"/>
              <a:t>Leading reform of natural </a:t>
            </a:r>
            <a:r>
              <a:rPr lang="en-AU" i="1" dirty="0" smtClean="0"/>
              <a:t>resource management </a:t>
            </a:r>
            <a:r>
              <a:rPr lang="en-AU" i="1" dirty="0"/>
              <a:t>law: Core principles</a:t>
            </a:r>
            <a:r>
              <a:rPr lang="en-AU" dirty="0"/>
              <a:t> </a:t>
            </a:r>
            <a:r>
              <a:rPr lang="en-US" dirty="0"/>
              <a:t>(2011) 28 EPLJ </a:t>
            </a:r>
            <a:r>
              <a:rPr lang="en-US" dirty="0" smtClean="0"/>
              <a:t>137, 138-9</a:t>
            </a:r>
            <a:endParaRPr lang="en-A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3. Where do we find inspiration?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AU" dirty="0" smtClean="0"/>
              <a:t>What other disciplines have models, resources, approaches? </a:t>
            </a:r>
          </a:p>
          <a:p>
            <a:pPr lvl="0">
              <a:buNone/>
            </a:pPr>
            <a:r>
              <a:rPr lang="en-AU" dirty="0" smtClean="0"/>
              <a:t>	- Who’s doing this work?</a:t>
            </a:r>
          </a:p>
          <a:p>
            <a:pPr lvl="0">
              <a:buNone/>
            </a:pPr>
            <a:r>
              <a:rPr lang="en-AU" dirty="0" smtClean="0"/>
              <a:t>	- What work is going on in law already?</a:t>
            </a:r>
          </a:p>
          <a:p>
            <a:pPr lvl="0">
              <a:buNone/>
            </a:pPr>
            <a:r>
              <a:rPr lang="en-AU" dirty="0" smtClean="0"/>
              <a:t>	- How do we collaborate with those disciplines?</a:t>
            </a:r>
          </a:p>
          <a:p>
            <a:pPr lvl="0">
              <a:buNone/>
            </a:pPr>
            <a:r>
              <a:rPr lang="en-AU" dirty="0" smtClean="0"/>
              <a:t>	- How do we incorporate their insights into law?</a:t>
            </a:r>
          </a:p>
          <a:p>
            <a:pPr lvl="0">
              <a:buNone/>
            </a:pPr>
            <a:endParaRPr lang="en-AU" dirty="0" smtClean="0"/>
          </a:p>
          <a:p>
            <a:pPr lvl="0">
              <a:buNone/>
            </a:pPr>
            <a:r>
              <a:rPr lang="en-AU" dirty="0" smtClean="0"/>
              <a:t>Where are the ‘seeds’ of ecocentric or adaptive regulation in existing law and legal systems?</a:t>
            </a:r>
          </a:p>
          <a:p>
            <a:pPr lvl="0">
              <a:buNone/>
            </a:pPr>
            <a:r>
              <a:rPr lang="en-AU" dirty="0" smtClean="0"/>
              <a:t>	- ‘trigger’ mechanisms?</a:t>
            </a:r>
          </a:p>
          <a:p>
            <a:pPr lvl="0">
              <a:buNone/>
            </a:pPr>
            <a:r>
              <a:rPr lang="en-AU" dirty="0" smtClean="0"/>
              <a:t>	- sunset clauses?</a:t>
            </a:r>
          </a:p>
          <a:p>
            <a:pPr lvl="0">
              <a:buNone/>
            </a:pPr>
            <a:r>
              <a:rPr lang="en-AU" dirty="0" smtClean="0"/>
              <a:t>	- reversing burdens of proof? </a:t>
            </a:r>
          </a:p>
          <a:p>
            <a:pPr lvl="0">
              <a:buNone/>
            </a:pPr>
            <a:r>
              <a:rPr lang="en-AU" dirty="0" smtClean="0"/>
              <a:t>	- other creative ideas!</a:t>
            </a:r>
          </a:p>
          <a:p>
            <a:pPr lvl="0">
              <a:buNone/>
            </a:pPr>
            <a:endParaRPr lang="en-AU" dirty="0" smtClean="0"/>
          </a:p>
          <a:p>
            <a:pPr lvl="0">
              <a:buNone/>
            </a:pPr>
            <a:endParaRPr lang="en-A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968" y="220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575</Words>
  <Application>Microsoft Macintosh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\</vt:lpstr>
      <vt:lpstr>Slide 2</vt:lpstr>
      <vt:lpstr>Preliminaries </vt:lpstr>
      <vt:lpstr>Guiding questions for discussion</vt:lpstr>
      <vt:lpstr>1. What does ‘adaptable’ look like?</vt:lpstr>
      <vt:lpstr>Discussion</vt:lpstr>
      <vt:lpstr>2. Where are we adaptable? </vt:lpstr>
      <vt:lpstr>Principles and approaches</vt:lpstr>
      <vt:lpstr>3. Where do we find inspiration?</vt:lpstr>
      <vt:lpstr>\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</dc:title>
  <dc:creator>Ben</dc:creator>
  <cp:lastModifiedBy>Ben</cp:lastModifiedBy>
  <cp:revision>26</cp:revision>
  <dcterms:created xsi:type="dcterms:W3CDTF">2013-09-25T23:51:19Z</dcterms:created>
  <dcterms:modified xsi:type="dcterms:W3CDTF">2013-09-26T01:02:13Z</dcterms:modified>
</cp:coreProperties>
</file>