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261" r:id="rId3"/>
    <p:sldId id="257" r:id="rId4"/>
    <p:sldId id="264" r:id="rId5"/>
    <p:sldId id="265" r:id="rId6"/>
    <p:sldId id="258" r:id="rId7"/>
    <p:sldId id="266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 showComments="0">
  <p:normalViewPr>
    <p:restoredLeft sz="15620"/>
    <p:restoredTop sz="87578" autoAdjust="0"/>
  </p:normalViewPr>
  <p:slideViewPr>
    <p:cSldViewPr snapToGrid="0" snapToObjects="1">
      <p:cViewPr varScale="1">
        <p:scale>
          <a:sx n="95" d="100"/>
          <a:sy n="95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F4A35-7EA7-614E-9E31-86A3E0FA4646}" type="datetimeFigureOut">
              <a:rPr lang="en-US" smtClean="0"/>
              <a:pPr/>
              <a:t>9/27/13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03EA3-D515-BB4D-BEF1-C19C78703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03EA3-D515-BB4D-BEF1-C19C787038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03EA3-D515-BB4D-BEF1-C19C787038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03EA3-D515-BB4D-BEF1-C19C787038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03EA3-D515-BB4D-BEF1-C19C787038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03EA3-D515-BB4D-BEF1-C19C787038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03EA3-D515-BB4D-BEF1-C19C787038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03EA3-D515-BB4D-BEF1-C19C787038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03EA3-D515-BB4D-BEF1-C19C787038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8359BDA-C71F-D24D-8FA6-D4B77AF6900F}" type="datetimeFigureOut">
              <a:rPr lang="en-US" smtClean="0"/>
              <a:pPr/>
              <a:t>9/27/13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3F003A1-AE97-3C4F-9929-E15608ED9D3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9BDA-C71F-D24D-8FA6-D4B77AF6900F}" type="datetimeFigureOut">
              <a:rPr lang="en-US" smtClean="0"/>
              <a:pPr/>
              <a:t>9/27/13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A1-AE97-3C4F-9929-E15608ED9D3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9BDA-C71F-D24D-8FA6-D4B77AF6900F}" type="datetimeFigureOut">
              <a:rPr lang="en-US" smtClean="0"/>
              <a:pPr/>
              <a:t>9/27/13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A1-AE97-3C4F-9929-E15608ED9D3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9BDA-C71F-D24D-8FA6-D4B77AF6900F}" type="datetimeFigureOut">
              <a:rPr lang="en-US" smtClean="0"/>
              <a:pPr/>
              <a:t>9/27/13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A1-AE97-3C4F-9929-E15608ED9D3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8359BDA-C71F-D24D-8FA6-D4B77AF6900F}" type="datetimeFigureOut">
              <a:rPr lang="en-US" smtClean="0"/>
              <a:pPr/>
              <a:t>9/27/13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3F003A1-AE97-3C4F-9929-E15608ED9D3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9BDA-C71F-D24D-8FA6-D4B77AF6900F}" type="datetimeFigureOut">
              <a:rPr lang="en-US" smtClean="0"/>
              <a:pPr/>
              <a:t>9/27/13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A1-AE97-3C4F-9929-E15608ED9D3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9BDA-C71F-D24D-8FA6-D4B77AF6900F}" type="datetimeFigureOut">
              <a:rPr lang="en-US" smtClean="0"/>
              <a:pPr/>
              <a:t>9/27/13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A1-AE97-3C4F-9929-E15608ED9D3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9BDA-C71F-D24D-8FA6-D4B77AF6900F}" type="datetimeFigureOut">
              <a:rPr lang="en-US" smtClean="0"/>
              <a:pPr/>
              <a:t>9/27/13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A1-AE97-3C4F-9929-E15608ED9D3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9BDA-C71F-D24D-8FA6-D4B77AF6900F}" type="datetimeFigureOut">
              <a:rPr lang="en-US" smtClean="0"/>
              <a:pPr/>
              <a:t>9/27/13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A1-AE97-3C4F-9929-E15608ED9D3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9BDA-C71F-D24D-8FA6-D4B77AF6900F}" type="datetimeFigureOut">
              <a:rPr lang="en-US" smtClean="0"/>
              <a:pPr/>
              <a:t>9/27/13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A1-AE97-3C4F-9929-E15608ED9D3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AU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59BDA-C71F-D24D-8FA6-D4B77AF6900F}" type="datetimeFigureOut">
              <a:rPr lang="en-US" smtClean="0"/>
              <a:pPr/>
              <a:t>9/27/13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A1-AE97-3C4F-9929-E15608ED9D3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359BDA-C71F-D24D-8FA6-D4B77AF6900F}" type="datetimeFigureOut">
              <a:rPr lang="en-US" smtClean="0"/>
              <a:pPr/>
              <a:t>9/27/13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F003A1-AE97-3C4F-9929-E15608ED9D3A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Earth Democracy &amp; Strategies for Change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Dr. Peter D. Burdon</a:t>
            </a:r>
          </a:p>
          <a:p>
            <a:r>
              <a:rPr lang="en-AU" dirty="0" smtClean="0"/>
              <a:t>Adelaide </a:t>
            </a:r>
            <a:r>
              <a:rPr lang="en-AU" smtClean="0"/>
              <a:t>Law School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AU" dirty="0" smtClean="0"/>
              <a:t>Internal Disagreement Over Tactics – Violence v Nonviolence?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758480" cy="4937760"/>
          </a:xfrm>
        </p:spPr>
        <p:txBody>
          <a:bodyPr/>
          <a:lstStyle/>
          <a:p>
            <a:r>
              <a:rPr lang="en-AU" dirty="0" smtClean="0"/>
              <a:t>Cast Study:  The Weather Underground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680" y="1696567"/>
            <a:ext cx="2928320" cy="4047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133600"/>
            <a:ext cx="5410769" cy="3610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Concluding Remarks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AU" sz="3600" dirty="0" smtClean="0"/>
              <a:t>“I have this confidence welling up in me now that when you organise your equivalent Movement for a New Society, it will be better than ours. </a:t>
            </a:r>
            <a:br>
              <a:rPr lang="en-AU" sz="3600" dirty="0" smtClean="0"/>
            </a:br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1200" dirty="0" smtClean="0"/>
              <a:t>George Lakey quoted in Andrew Cornell, </a:t>
            </a:r>
            <a:r>
              <a:rPr lang="en-AU" sz="1200" i="1" dirty="0" smtClean="0"/>
              <a:t>Oppose and Propose: Lessons From Movement for a New Society</a:t>
            </a:r>
            <a:r>
              <a:rPr lang="en-AU" sz="1200" dirty="0" smtClean="0"/>
              <a:t> (AK Press 2011) 122.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Thesis and Direction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AU" dirty="0" smtClean="0"/>
              <a:t>It is my thesis that </a:t>
            </a:r>
            <a:r>
              <a:rPr lang="en-US" dirty="0" smtClean="0">
                <a:solidFill>
                  <a:srgbClr val="3366FF"/>
                </a:solidFill>
              </a:rPr>
              <a:t>prefigurative acts of resistance are a pre-requisite for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realising</a:t>
            </a:r>
            <a:r>
              <a:rPr lang="en-US" dirty="0" smtClean="0">
                <a:solidFill>
                  <a:srgbClr val="3366FF"/>
                </a:solidFill>
              </a:rPr>
              <a:t> a sustainable future society. </a:t>
            </a:r>
            <a:endParaRPr lang="en-US" dirty="0" smtClean="0"/>
          </a:p>
          <a:p>
            <a:pPr algn="just"/>
            <a:r>
              <a:rPr lang="en-US" dirty="0" smtClean="0"/>
              <a:t>My paper </a:t>
            </a:r>
            <a:r>
              <a:rPr lang="en-US" u="sng" dirty="0" smtClean="0"/>
              <a:t>examines past prefigurative movements</a:t>
            </a:r>
            <a:r>
              <a:rPr lang="en-US" dirty="0" smtClean="0"/>
              <a:t> to </a:t>
            </a:r>
            <a:r>
              <a:rPr lang="en-US" u="sng" dirty="0" smtClean="0"/>
              <a:t>uncover lessons</a:t>
            </a:r>
            <a:r>
              <a:rPr lang="en-US" dirty="0" smtClean="0"/>
              <a:t> that can </a:t>
            </a:r>
            <a:r>
              <a:rPr lang="en-US" u="sng" dirty="0" smtClean="0"/>
              <a:t>inform</a:t>
            </a:r>
            <a:r>
              <a:rPr lang="en-US" dirty="0" smtClean="0"/>
              <a:t> contemporary movements seeking </a:t>
            </a:r>
            <a:r>
              <a:rPr lang="en-AU" sz="2800" dirty="0" smtClean="0"/>
              <a:t>to create an ecological society from the shell of the old.</a:t>
            </a:r>
          </a:p>
          <a:p>
            <a:endParaRPr lang="en-AU" dirty="0" smtClean="0"/>
          </a:p>
          <a:p>
            <a:pPr algn="just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Theory of Social Change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AU" sz="3600" dirty="0" smtClean="0"/>
              <a:t>“No social order could achieve changes that are not already latent within its existing conditions.”</a:t>
            </a: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1297" dirty="0" smtClean="0"/>
              <a:t>--Saint Simon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Theory of Social Change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AU" sz="3200" dirty="0" smtClean="0"/>
              <a:t>“Technology </a:t>
            </a:r>
            <a:r>
              <a:rPr lang="en-US" sz="3200" dirty="0" smtClean="0"/>
              <a:t>reveals the </a:t>
            </a:r>
            <a:r>
              <a:rPr lang="en-US" sz="3200" u="sng" dirty="0" smtClean="0"/>
              <a:t>active relation of man to nature</a:t>
            </a:r>
            <a:r>
              <a:rPr lang="en-US" sz="3200" dirty="0" smtClean="0"/>
              <a:t>, the direct process of the </a:t>
            </a:r>
            <a:r>
              <a:rPr lang="en-US" sz="3200" u="sng" dirty="0" smtClean="0"/>
              <a:t>production of his life</a:t>
            </a:r>
            <a:r>
              <a:rPr lang="en-US" sz="3200" dirty="0" smtClean="0"/>
              <a:t>, and thereby it also lays bare the </a:t>
            </a:r>
            <a:r>
              <a:rPr lang="en-US" sz="3200" u="sng" dirty="0" smtClean="0"/>
              <a:t>process of the production</a:t>
            </a:r>
            <a:r>
              <a:rPr lang="en-US" sz="3200" dirty="0" smtClean="0"/>
              <a:t> of the </a:t>
            </a:r>
            <a:r>
              <a:rPr lang="en-US" sz="3200" u="sng" dirty="0" smtClean="0"/>
              <a:t>social relations</a:t>
            </a:r>
            <a:r>
              <a:rPr lang="en-US" sz="3200" dirty="0" smtClean="0"/>
              <a:t> of his life, and of the </a:t>
            </a:r>
            <a:r>
              <a:rPr lang="en-US" sz="3200" u="sng" dirty="0" smtClean="0"/>
              <a:t>mental conceptions</a:t>
            </a:r>
            <a:r>
              <a:rPr lang="en-US" sz="3200" dirty="0" smtClean="0"/>
              <a:t> that flow from those relations.”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Karl Marx, </a:t>
            </a:r>
            <a:r>
              <a:rPr lang="en-US" sz="1200" i="1" dirty="0" smtClean="0"/>
              <a:t>Capital Volume 1 </a:t>
            </a:r>
            <a:r>
              <a:rPr lang="en-US" sz="1200" dirty="0" smtClean="0"/>
              <a:t>(Penguin, 1995) 493 (fn 4)</a:t>
            </a:r>
            <a:endParaRPr lang="en-US" sz="2100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 Theory of Social Change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sz="3200" dirty="0" smtClean="0"/>
              <a:t>Six identifiable conceptual elements:</a:t>
            </a:r>
          </a:p>
          <a:p>
            <a:pPr lvl="1"/>
            <a:r>
              <a:rPr lang="en-AU" sz="2800" dirty="0" smtClean="0"/>
              <a:t>Technology</a:t>
            </a:r>
          </a:p>
          <a:p>
            <a:pPr lvl="1"/>
            <a:r>
              <a:rPr lang="en-AU" sz="2800" dirty="0" smtClean="0"/>
              <a:t>Relation to nature</a:t>
            </a:r>
          </a:p>
          <a:p>
            <a:pPr lvl="1"/>
            <a:r>
              <a:rPr lang="en-AU" sz="2800" dirty="0" smtClean="0"/>
              <a:t>The process of production</a:t>
            </a:r>
          </a:p>
          <a:p>
            <a:pPr lvl="1"/>
            <a:r>
              <a:rPr lang="en-AU" sz="2800" dirty="0" smtClean="0"/>
              <a:t>The production and reproduction of daily life</a:t>
            </a:r>
          </a:p>
          <a:p>
            <a:pPr lvl="1"/>
            <a:r>
              <a:rPr lang="en-AU" sz="2800" dirty="0" smtClean="0"/>
              <a:t>Social relations; and</a:t>
            </a:r>
          </a:p>
          <a:p>
            <a:pPr lvl="1"/>
            <a:r>
              <a:rPr lang="en-AU" sz="2800" dirty="0" smtClean="0"/>
              <a:t>Mental conceptions of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Prefigurative Politics?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AU" dirty="0" smtClean="0"/>
              <a:t>“The term </a:t>
            </a:r>
            <a:r>
              <a:rPr lang="en-US" dirty="0" err="1" smtClean="0"/>
              <a:t>prefigurative</a:t>
            </a:r>
            <a:r>
              <a:rPr lang="en-US" dirty="0" smtClean="0"/>
              <a:t> </a:t>
            </a:r>
            <a:r>
              <a:rPr lang="en-AU" dirty="0" smtClean="0"/>
              <a:t>politics…may </a:t>
            </a:r>
            <a:r>
              <a:rPr lang="en-AU" dirty="0" smtClean="0"/>
              <a:t>be recognized in counter institutions, demonstrations and the attempt to embody personal and anti-hierarchical values in politics. Participatory democracy was central to </a:t>
            </a:r>
            <a:r>
              <a:rPr lang="en-US" dirty="0" smtClean="0"/>
              <a:t>prefigurative </a:t>
            </a:r>
            <a:r>
              <a:rPr lang="en-AU" dirty="0" smtClean="0"/>
              <a:t>politics…[the guiding task] was to create and sustain within the live practice of the movement relationships and political forms that “prefigured” and embodied the desired future society.”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1200" dirty="0" smtClean="0"/>
              <a:t>Wini Breines, </a:t>
            </a:r>
            <a:r>
              <a:rPr lang="en-AU" sz="1200" i="1" dirty="0" smtClean="0"/>
              <a:t>Community and Organization in the New Left, 1962-1968</a:t>
            </a:r>
            <a:r>
              <a:rPr lang="en-AU" sz="1200" dirty="0" smtClean="0"/>
              <a:t> (Rutgers University Press, 1989) 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Studies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algn="just"/>
            <a:r>
              <a:rPr lang="en-AU" dirty="0" smtClean="0"/>
              <a:t>Students for a Democratic Society  (SDS)</a:t>
            </a:r>
          </a:p>
          <a:p>
            <a:pPr algn="just"/>
            <a:r>
              <a:rPr lang="en-AU" dirty="0" smtClean="0"/>
              <a:t>The Weather Underground</a:t>
            </a:r>
          </a:p>
          <a:p>
            <a:pPr algn="just"/>
            <a:r>
              <a:rPr lang="en-AU" dirty="0" smtClean="0"/>
              <a:t>Movement for a New Society (MNS)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610" y="3053768"/>
            <a:ext cx="5737849" cy="3528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AU" dirty="0" smtClean="0"/>
              <a:t>What Difficulties Did These Movements Encounter?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407610"/>
          </a:xfrm>
        </p:spPr>
        <p:txBody>
          <a:bodyPr>
            <a:normAutofit/>
          </a:bodyPr>
          <a:lstStyle/>
          <a:p>
            <a:pPr algn="just"/>
            <a:r>
              <a:rPr lang="en-AU" dirty="0" smtClean="0"/>
              <a:t>Outside Pressure and Police Repression/Infiltration</a:t>
            </a:r>
          </a:p>
          <a:p>
            <a:pPr algn="just"/>
            <a:r>
              <a:rPr lang="en-AU" dirty="0" smtClean="0"/>
              <a:t>The Emergence of an Unofficial (Unaccountable) Leadership</a:t>
            </a:r>
          </a:p>
          <a:p>
            <a:pPr lvl="1" algn="just"/>
            <a:r>
              <a:rPr lang="en-US" dirty="0" smtClean="0"/>
              <a:t>Jo Freeman, “The Tyranny of Structurelessness”</a:t>
            </a:r>
          </a:p>
          <a:p>
            <a:pPr algn="just"/>
            <a:r>
              <a:rPr lang="en-US" dirty="0" smtClean="0"/>
              <a:t>A Growing Emphasis on Lifestyle Over Strategic </a:t>
            </a:r>
            <a:r>
              <a:rPr lang="en-US" dirty="0" err="1" smtClean="0"/>
              <a:t>Organising</a:t>
            </a:r>
            <a:endParaRPr lang="en-US" dirty="0" smtClean="0"/>
          </a:p>
          <a:p>
            <a:pPr algn="just"/>
            <a:r>
              <a:rPr lang="en-AU" dirty="0" smtClean="0"/>
              <a:t>Tension Between Building Organisations Structures and Movement Participation</a:t>
            </a:r>
            <a:endParaRPr lang="en-AU" dirty="0" smtClean="0"/>
          </a:p>
          <a:p>
            <a:pPr algn="just"/>
            <a:r>
              <a:rPr lang="en-AU" dirty="0" smtClean="0">
                <a:solidFill>
                  <a:srgbClr val="3366FF"/>
                </a:solidFill>
              </a:rPr>
              <a:t>A </a:t>
            </a:r>
            <a:r>
              <a:rPr lang="en-AU" dirty="0" smtClean="0">
                <a:solidFill>
                  <a:srgbClr val="3366FF"/>
                </a:solidFill>
              </a:rPr>
              <a:t>Fetish for Consensus Decision Marking</a:t>
            </a:r>
          </a:p>
          <a:p>
            <a:pPr algn="just"/>
            <a:r>
              <a:rPr lang="en-AU" dirty="0" smtClean="0">
                <a:solidFill>
                  <a:srgbClr val="3366FF"/>
                </a:solidFill>
              </a:rPr>
              <a:t>Internal Disagreement Over Tactics – Violence v Nonviolence?</a:t>
            </a:r>
          </a:p>
          <a:p>
            <a:pPr algn="just">
              <a:buNone/>
            </a:pPr>
            <a:endParaRPr lang="en-AU" dirty="0" smtClean="0"/>
          </a:p>
          <a:p>
            <a:pPr algn="just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 Fetish for Consensus Decision Marking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Cast Study: Movement for a New Society + Students for a Democratic Society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345" y="2123690"/>
            <a:ext cx="66675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6430</TotalTime>
  <Words>489</Words>
  <Application>Microsoft Macintosh PowerPoint</Application>
  <PresentationFormat>On-screen Show (4:3)</PresentationFormat>
  <Paragraphs>46</Paragraphs>
  <Slides>11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Origin</vt:lpstr>
      <vt:lpstr>Earth Democracy &amp; Strategies for Change</vt:lpstr>
      <vt:lpstr>Thesis and Direction</vt:lpstr>
      <vt:lpstr>A Theory of Social Change</vt:lpstr>
      <vt:lpstr>A Theory of Social Change</vt:lpstr>
      <vt:lpstr>A Theory of Social Change</vt:lpstr>
      <vt:lpstr>What is Prefigurative Politics?</vt:lpstr>
      <vt:lpstr>Case Studies</vt:lpstr>
      <vt:lpstr>What Difficulties Did These Movements Encounter?</vt:lpstr>
      <vt:lpstr>A Fetish for Consensus Decision Marking</vt:lpstr>
      <vt:lpstr>Internal Disagreement Over Tactics – Violence v Nonviolence?</vt:lpstr>
      <vt:lpstr>Concluding Remarks</vt:lpstr>
    </vt:vector>
  </TitlesOfParts>
  <Company>University of Adelaide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Realising Earth Democracy</dc:title>
  <dc:creator>Peter D. Burdon</dc:creator>
  <cp:lastModifiedBy>Peter D. Burdon</cp:lastModifiedBy>
  <cp:revision>16</cp:revision>
  <dcterms:created xsi:type="dcterms:W3CDTF">2013-09-27T09:39:45Z</dcterms:created>
  <dcterms:modified xsi:type="dcterms:W3CDTF">2013-09-27T20:56:31Z</dcterms:modified>
</cp:coreProperties>
</file>