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59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95" autoAdjust="0"/>
  </p:normalViewPr>
  <p:slideViewPr>
    <p:cSldViewPr snapToGrid="0" snapToObjects="1">
      <p:cViewPr>
        <p:scale>
          <a:sx n="112" d="100"/>
          <a:sy n="112" d="100"/>
        </p:scale>
        <p:origin x="-48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9/28/13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972" y="906678"/>
            <a:ext cx="8321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Planetary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Boundaries and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Saving the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Amazon Rainforest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0982" y="5722783"/>
            <a:ext cx="6190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smtClean="0"/>
              <a:t>Silvia </a:t>
            </a:r>
            <a:r>
              <a:rPr lang="en-US" b="1" dirty="0" err="1" smtClean="0"/>
              <a:t>Serrao</a:t>
            </a:r>
            <a:r>
              <a:rPr lang="en-US" b="1" dirty="0"/>
              <a:t>-</a:t>
            </a:r>
            <a:r>
              <a:rPr lang="en-US" b="1" dirty="0" smtClean="0"/>
              <a:t>Neumann, Griffith University, Australia</a:t>
            </a:r>
            <a:endParaRPr lang="en-US" b="1" dirty="0"/>
          </a:p>
        </p:txBody>
      </p:sp>
      <p:pic>
        <p:nvPicPr>
          <p:cNvPr id="6" name="Picture 5" descr="bmimg_34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72" y="2766947"/>
            <a:ext cx="2770427" cy="1848270"/>
          </a:xfrm>
          <a:prstGeom prst="rect">
            <a:avLst/>
          </a:prstGeom>
        </p:spPr>
      </p:pic>
      <p:pic>
        <p:nvPicPr>
          <p:cNvPr id="7" name="Picture 6" descr="kuarup22_beto_ricard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47" y="2766947"/>
            <a:ext cx="2615554" cy="1871989"/>
          </a:xfrm>
          <a:prstGeom prst="rect">
            <a:avLst/>
          </a:prstGeom>
        </p:spPr>
      </p:pic>
      <p:pic>
        <p:nvPicPr>
          <p:cNvPr id="8" name="Picture 7" descr="s03pm1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39" y="2766947"/>
            <a:ext cx="2887538" cy="18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6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48182" y="1077926"/>
            <a:ext cx="7305020" cy="5472574"/>
            <a:chOff x="848182" y="1077926"/>
            <a:chExt cx="7305020" cy="5472574"/>
          </a:xfrm>
        </p:grpSpPr>
        <p:pic>
          <p:nvPicPr>
            <p:cNvPr id="6" name="Picture 5" descr="aluminium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182" y="1077926"/>
              <a:ext cx="7305020" cy="54725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034737" y="6284671"/>
              <a:ext cx="1107125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Source: </a:t>
              </a:r>
              <a:r>
                <a:rPr lang="en-US" sz="1100" dirty="0" err="1" smtClean="0"/>
                <a:t>Albras</a:t>
              </a:r>
              <a:endParaRPr lang="en-US" sz="11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449221" y="111691"/>
            <a:ext cx="832187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Re-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territorialise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/ de-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territorialise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641" y="1028259"/>
            <a:ext cx="8893817" cy="5790190"/>
            <a:chOff x="152641" y="1028259"/>
            <a:chExt cx="8893817" cy="5790190"/>
          </a:xfrm>
        </p:grpSpPr>
        <p:pic>
          <p:nvPicPr>
            <p:cNvPr id="2" name="Picture 1" descr="dsc00273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58" y="1028259"/>
              <a:ext cx="8890000" cy="5562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2641" y="6556839"/>
              <a:ext cx="27154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Source: </a:t>
              </a:r>
              <a:r>
                <a:rPr lang="en-US" sz="1100" dirty="0" err="1" smtClean="0"/>
                <a:t>Instituto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SocioAmbiental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970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221" y="111691"/>
            <a:ext cx="832187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Planetary Boundaries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416" y="696467"/>
            <a:ext cx="7125488" cy="616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318348" y="6588668"/>
            <a:ext cx="2016224" cy="26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(source: </a:t>
            </a:r>
            <a:r>
              <a:rPr lang="en-AU" sz="1000" dirty="0" err="1" smtClean="0"/>
              <a:t>Rockström</a:t>
            </a:r>
            <a:r>
              <a:rPr lang="en-AU" sz="1000" dirty="0" smtClean="0"/>
              <a:t> et al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2009)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9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3573" y="120141"/>
            <a:ext cx="879682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The Belo Monte Hydro-electrical Complex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2890" y="920391"/>
            <a:ext cx="4213755" cy="5787137"/>
            <a:chOff x="433646" y="841009"/>
            <a:chExt cx="4213755" cy="5787137"/>
          </a:xfrm>
        </p:grpSpPr>
        <p:pic>
          <p:nvPicPr>
            <p:cNvPr id="2" name="Picture 1" descr="indigenous areas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46" y="841009"/>
              <a:ext cx="4213755" cy="552552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33647" y="6366536"/>
              <a:ext cx="27154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Source: </a:t>
              </a:r>
              <a:r>
                <a:rPr lang="en-US" sz="1100" dirty="0" err="1" smtClean="0"/>
                <a:t>Fearnside</a:t>
              </a:r>
              <a:r>
                <a:rPr lang="en-US" sz="1100" dirty="0" smtClean="0"/>
                <a:t> 2006</a:t>
              </a:r>
              <a:endParaRPr lang="en-US" sz="11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798705" y="1266231"/>
            <a:ext cx="44473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Original project: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2 large dams – 14,500 km</a:t>
            </a:r>
            <a:r>
              <a:rPr lang="en-US" baseline="30000" dirty="0" smtClean="0"/>
              <a:t>2</a:t>
            </a:r>
            <a:r>
              <a:rPr lang="en-US" dirty="0" smtClean="0"/>
              <a:t> inundated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Submersion of 1 whole indigenous territory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6,000 people displaced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4 additional upstream dams 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Total area inundated: 22,000 km</a:t>
            </a:r>
            <a:r>
              <a:rPr lang="en-US" baseline="30000" dirty="0" smtClean="0"/>
              <a:t>2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12 indigenous groups affected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698834" y="2687633"/>
            <a:ext cx="6547226" cy="2800404"/>
            <a:chOff x="2698834" y="2687633"/>
            <a:chExt cx="6547226" cy="2800404"/>
          </a:xfrm>
        </p:grpSpPr>
        <p:sp>
          <p:nvSpPr>
            <p:cNvPr id="10" name="TextBox 9"/>
            <p:cNvSpPr txBox="1"/>
            <p:nvPr/>
          </p:nvSpPr>
          <p:spPr>
            <a:xfrm>
              <a:off x="4798705" y="4287708"/>
              <a:ext cx="44473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Revised project: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en-US" dirty="0" smtClean="0"/>
                <a:t>1 smaller dam – 400 km</a:t>
              </a:r>
              <a:r>
                <a:rPr lang="en-US" baseline="30000" dirty="0" smtClean="0"/>
                <a:t>2</a:t>
              </a:r>
              <a:r>
                <a:rPr lang="en-US" dirty="0" smtClean="0"/>
                <a:t> inundated 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en-US" dirty="0" smtClean="0"/>
                <a:t>No impact on indigenous territory</a:t>
              </a:r>
            </a:p>
            <a:p>
              <a:pPr marL="285750" indent="-285750">
                <a:buFont typeface="Wingdings" charset="2"/>
                <a:buChar char="ü"/>
              </a:pPr>
              <a:r>
                <a:rPr lang="en-US" dirty="0" smtClean="0"/>
                <a:t>5,000 people affected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698834" y="2687633"/>
              <a:ext cx="623680" cy="510310"/>
            </a:xfrm>
            <a:prstGeom prst="ellipse">
              <a:avLst/>
            </a:prstGeom>
            <a:noFill/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201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221" y="111691"/>
            <a:ext cx="832187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The Region – Xingu River Basin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m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70" y="784221"/>
            <a:ext cx="8464929" cy="56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076" y="140998"/>
            <a:ext cx="81629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Projected Inundated Area - BMHC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5036" y="816496"/>
            <a:ext cx="8552794" cy="6041504"/>
            <a:chOff x="285036" y="816496"/>
            <a:chExt cx="8552794" cy="6041504"/>
          </a:xfrm>
        </p:grpSpPr>
        <p:pic>
          <p:nvPicPr>
            <p:cNvPr id="2" name="Picture 1" descr="Screen Shot 2013-09-27 at 2.53.17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36" y="816496"/>
              <a:ext cx="8552794" cy="604150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53076" y="6422887"/>
              <a:ext cx="2236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Source: </a:t>
              </a:r>
              <a:r>
                <a:rPr lang="en-US" sz="1200" dirty="0" err="1" smtClean="0"/>
                <a:t>Seva</a:t>
              </a:r>
              <a:r>
                <a:rPr lang="en-US" sz="1200" dirty="0" smtClean="0"/>
                <a:t> 2005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56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076" y="140998"/>
            <a:ext cx="81629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BMHC – Construction Site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bmimg_34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6" y="766784"/>
            <a:ext cx="8663924" cy="57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211651" y="-14254"/>
            <a:ext cx="4779322" cy="6920680"/>
            <a:chOff x="-685888" y="24990"/>
            <a:chExt cx="4779322" cy="6920680"/>
          </a:xfrm>
        </p:grpSpPr>
        <p:pic>
          <p:nvPicPr>
            <p:cNvPr id="20" name="Picture 19" descr="Screen Shot 2013-09-27 at 2.51.3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5888" y="24990"/>
              <a:ext cx="4779322" cy="685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-685888" y="6668671"/>
              <a:ext cx="2236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Source: </a:t>
              </a:r>
              <a:r>
                <a:rPr lang="en-US" sz="1200" dirty="0" err="1" smtClean="0"/>
                <a:t>Seva</a:t>
              </a:r>
              <a:r>
                <a:rPr lang="en-US" sz="1200" dirty="0" smtClean="0"/>
                <a:t> 2005</a:t>
              </a:r>
              <a:endParaRPr lang="en-US" sz="12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13573" y="120141"/>
            <a:ext cx="37356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Planned Dams BMHC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515" y="2145720"/>
            <a:ext cx="223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Indigenous territory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8841" y="4342356"/>
            <a:ext cx="223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Proposed dams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72875" y="2388225"/>
            <a:ext cx="3244359" cy="75301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260654" y="4059800"/>
            <a:ext cx="4679204" cy="514737"/>
          </a:xfrm>
          <a:prstGeom prst="straightConnector1">
            <a:avLst/>
          </a:prstGeom>
          <a:ln>
            <a:solidFill>
              <a:srgbClr val="3366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9221" y="111691"/>
            <a:ext cx="832187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The Region – Indigenous Reservations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92821" y="696467"/>
            <a:ext cx="6057049" cy="6031262"/>
            <a:chOff x="1592821" y="696467"/>
            <a:chExt cx="6057049" cy="6031262"/>
          </a:xfrm>
        </p:grpSpPr>
        <p:sp>
          <p:nvSpPr>
            <p:cNvPr id="5" name="TextBox 4"/>
            <p:cNvSpPr txBox="1"/>
            <p:nvPr/>
          </p:nvSpPr>
          <p:spPr>
            <a:xfrm>
              <a:off x="1592821" y="6466119"/>
              <a:ext cx="27154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Source: </a:t>
              </a:r>
              <a:r>
                <a:rPr lang="en-US" sz="1100" dirty="0" err="1" smtClean="0"/>
                <a:t>Instituto</a:t>
              </a:r>
              <a:r>
                <a:rPr lang="en-US" sz="1100" dirty="0" smtClean="0"/>
                <a:t> </a:t>
              </a:r>
              <a:r>
                <a:rPr lang="en-US" sz="1100" dirty="0" err="1" smtClean="0"/>
                <a:t>SocioAmbiental</a:t>
              </a:r>
              <a:endParaRPr lang="en-US" sz="1100" dirty="0"/>
            </a:p>
          </p:txBody>
        </p:sp>
        <p:pic>
          <p:nvPicPr>
            <p:cNvPr id="26" name="Picture 25" descr="indigenous areas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1" y="696467"/>
              <a:ext cx="6057049" cy="5769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381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382_5_200909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5" y="832546"/>
            <a:ext cx="8800557" cy="55066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221" y="111691"/>
            <a:ext cx="832187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Earth Syste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m Governance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cartaz_ato_publico_we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99" y="696467"/>
            <a:ext cx="4097169" cy="5792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167181">
            <a:off x="2044149" y="2503792"/>
            <a:ext cx="4831650" cy="830997"/>
          </a:xfrm>
          <a:prstGeom prst="rect">
            <a:avLst/>
          </a:prstGeom>
          <a:solidFill>
            <a:srgbClr val="F88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Global commons</a:t>
            </a:r>
            <a:endParaRPr lang="en-US" sz="4800" b="1" i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041" y="6466119"/>
            <a:ext cx="2715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dirty="0" err="1" smtClean="0"/>
              <a:t>Instituto</a:t>
            </a:r>
            <a:r>
              <a:rPr lang="en-US" sz="1100" dirty="0" smtClean="0"/>
              <a:t> </a:t>
            </a:r>
            <a:r>
              <a:rPr lang="en-US" sz="1100" dirty="0" err="1" smtClean="0"/>
              <a:t>SocioAmbiental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0887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1967</TotalTime>
  <Words>152</Words>
  <Application>Microsoft Macintosh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Habitat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Griffith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Silvia Neumann</dc:creator>
  <cp:lastModifiedBy>Silvia Neumann</cp:lastModifiedBy>
  <cp:revision>55</cp:revision>
  <dcterms:created xsi:type="dcterms:W3CDTF">2013-09-27T01:46:53Z</dcterms:created>
  <dcterms:modified xsi:type="dcterms:W3CDTF">2013-09-28T10:44:05Z</dcterms:modified>
</cp:coreProperties>
</file>